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9" r:id="rId4"/>
    <p:sldId id="260" r:id="rId5"/>
    <p:sldId id="261" r:id="rId6"/>
    <p:sldId id="262" r:id="rId7"/>
    <p:sldId id="282" r:id="rId8"/>
    <p:sldId id="276" r:id="rId9"/>
    <p:sldId id="266" r:id="rId10"/>
    <p:sldId id="283" r:id="rId11"/>
    <p:sldId id="280" r:id="rId12"/>
    <p:sldId id="271" r:id="rId13"/>
    <p:sldId id="270" r:id="rId14"/>
    <p:sldId id="284" r:id="rId15"/>
    <p:sldId id="285" r:id="rId16"/>
    <p:sldId id="28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87" d="100"/>
          <a:sy n="87" d="100"/>
        </p:scale>
        <p:origin x="2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F3692-54C3-4697-8CC4-F30DBF819CEC}"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D1FB79F-E347-41B7-9194-423583FD276F}">
      <dgm:prSet/>
      <dgm:spPr/>
      <dgm:t>
        <a:bodyPr/>
        <a:lstStyle/>
        <a:p>
          <a:r>
            <a:rPr lang="en-US" b="0" i="0" dirty="0"/>
            <a:t>Freshmen at a large southwestern university are FI at a rate of 32% (</a:t>
          </a:r>
          <a:r>
            <a:rPr lang="en-US" b="0" i="0" dirty="0" err="1"/>
            <a:t>Breuning</a:t>
          </a:r>
          <a:r>
            <a:rPr lang="en-US" b="0" i="0" dirty="0"/>
            <a:t>, </a:t>
          </a:r>
          <a:r>
            <a:rPr lang="en-US" b="0" i="0" dirty="0" err="1"/>
            <a:t>Brennhofer</a:t>
          </a:r>
          <a:r>
            <a:rPr lang="en-US" b="0" i="0" dirty="0"/>
            <a:t>, </a:t>
          </a:r>
          <a:r>
            <a:rPr lang="en-US" b="0" i="0" dirty="0" err="1"/>
            <a:t>Woerden</a:t>
          </a:r>
          <a:r>
            <a:rPr lang="en-US" b="0" i="0" dirty="0"/>
            <a:t>, Todd &amp; Laska, 2016)</a:t>
          </a:r>
          <a:endParaRPr lang="en-US" dirty="0"/>
        </a:p>
      </dgm:t>
    </dgm:pt>
    <dgm:pt modelId="{8C27355C-CA14-45B8-8361-E8CEE23F8CEB}" type="parTrans" cxnId="{1F29DCF6-99F8-413C-8611-1A03DA744557}">
      <dgm:prSet/>
      <dgm:spPr/>
      <dgm:t>
        <a:bodyPr/>
        <a:lstStyle/>
        <a:p>
          <a:endParaRPr lang="en-US"/>
        </a:p>
      </dgm:t>
    </dgm:pt>
    <dgm:pt modelId="{92BF19CB-7FF3-43E7-941F-81A80CA02442}" type="sibTrans" cxnId="{1F29DCF6-99F8-413C-8611-1A03DA744557}">
      <dgm:prSet/>
      <dgm:spPr/>
      <dgm:t>
        <a:bodyPr/>
        <a:lstStyle/>
        <a:p>
          <a:endParaRPr lang="en-US"/>
        </a:p>
      </dgm:t>
    </dgm:pt>
    <dgm:pt modelId="{A5C04E45-AA78-4653-B37E-921EC094B3AB}">
      <dgm:prSet/>
      <dgm:spPr/>
      <dgm:t>
        <a:bodyPr/>
        <a:lstStyle/>
        <a:p>
          <a:r>
            <a:rPr lang="en-US" b="0" i="0" dirty="0"/>
            <a:t>A university in Appalachia - food insecure at some point during their first year of college at a rate of 21.5% (McArthur, </a:t>
          </a:r>
          <a:r>
            <a:rPr lang="en-US" b="0" i="0" dirty="0" err="1"/>
            <a:t>Fasczewski</a:t>
          </a:r>
          <a:r>
            <a:rPr lang="en-US" b="0" i="0" dirty="0"/>
            <a:t>, </a:t>
          </a:r>
          <a:r>
            <a:rPr lang="en-US" b="0" i="0" dirty="0" err="1"/>
            <a:t>Wartinger</a:t>
          </a:r>
          <a:r>
            <a:rPr lang="en-US" b="0" i="0" dirty="0"/>
            <a:t> &amp; Miller, 2018)</a:t>
          </a:r>
          <a:endParaRPr lang="en-US" dirty="0"/>
        </a:p>
      </dgm:t>
    </dgm:pt>
    <dgm:pt modelId="{EA8F3E59-64B1-4958-919B-673E1551AB32}" type="parTrans" cxnId="{550473CD-CD0F-4201-86CF-D67CB74162A5}">
      <dgm:prSet/>
      <dgm:spPr/>
      <dgm:t>
        <a:bodyPr/>
        <a:lstStyle/>
        <a:p>
          <a:endParaRPr lang="en-US"/>
        </a:p>
      </dgm:t>
    </dgm:pt>
    <dgm:pt modelId="{99AE4B60-465E-40B8-A274-56095A4A300F}" type="sibTrans" cxnId="{550473CD-CD0F-4201-86CF-D67CB74162A5}">
      <dgm:prSet/>
      <dgm:spPr/>
      <dgm:t>
        <a:bodyPr/>
        <a:lstStyle/>
        <a:p>
          <a:endParaRPr lang="en-US"/>
        </a:p>
      </dgm:t>
    </dgm:pt>
    <dgm:pt modelId="{4F50136C-8B80-4925-86C7-972CD542A936}">
      <dgm:prSet/>
      <dgm:spPr/>
      <dgm:t>
        <a:bodyPr/>
        <a:lstStyle/>
        <a:p>
          <a:r>
            <a:rPr lang="en-US" b="0" i="0" dirty="0"/>
            <a:t>Community college students in California experienced FI at a rate of 21.5% as freshmen (Wood &amp; Harris, 2018)</a:t>
          </a:r>
          <a:endParaRPr lang="en-US" dirty="0"/>
        </a:p>
      </dgm:t>
    </dgm:pt>
    <dgm:pt modelId="{EC9B6DE8-6532-43BE-9C41-353AE94D26AD}" type="parTrans" cxnId="{84B8A7D5-0005-4675-B0C0-51B0A4C6E33B}">
      <dgm:prSet/>
      <dgm:spPr/>
      <dgm:t>
        <a:bodyPr/>
        <a:lstStyle/>
        <a:p>
          <a:endParaRPr lang="en-US"/>
        </a:p>
      </dgm:t>
    </dgm:pt>
    <dgm:pt modelId="{B6E7FEFD-75C4-4C8A-9D1D-22346F92146F}" type="sibTrans" cxnId="{84B8A7D5-0005-4675-B0C0-51B0A4C6E33B}">
      <dgm:prSet/>
      <dgm:spPr/>
      <dgm:t>
        <a:bodyPr/>
        <a:lstStyle/>
        <a:p>
          <a:endParaRPr lang="en-US"/>
        </a:p>
      </dgm:t>
    </dgm:pt>
    <dgm:pt modelId="{73E112E1-53EA-4B7D-9B8E-E4E0ECAB2EBB}">
      <dgm:prSet/>
      <dgm:spPr/>
      <dgm:t>
        <a:bodyPr/>
        <a:lstStyle/>
        <a:p>
          <a:r>
            <a:rPr lang="en-US" b="0" i="0"/>
            <a:t>University of Arkansas at Fayetteville- 40% (MacDonald, 2016)</a:t>
          </a:r>
          <a:endParaRPr lang="en-US"/>
        </a:p>
      </dgm:t>
    </dgm:pt>
    <dgm:pt modelId="{78EB4556-C94E-42B7-A9BC-4571296CF9E9}" type="parTrans" cxnId="{F489C3DC-117A-474B-9E4A-E360BE2AE390}">
      <dgm:prSet/>
      <dgm:spPr/>
      <dgm:t>
        <a:bodyPr/>
        <a:lstStyle/>
        <a:p>
          <a:endParaRPr lang="en-US"/>
        </a:p>
      </dgm:t>
    </dgm:pt>
    <dgm:pt modelId="{2EC6E05A-AFF4-4983-A9DC-D6286028DCBE}" type="sibTrans" cxnId="{F489C3DC-117A-474B-9E4A-E360BE2AE390}">
      <dgm:prSet/>
      <dgm:spPr/>
      <dgm:t>
        <a:bodyPr/>
        <a:lstStyle/>
        <a:p>
          <a:endParaRPr lang="en-US"/>
        </a:p>
      </dgm:t>
    </dgm:pt>
    <dgm:pt modelId="{50AF83ED-69AF-4F60-9CB4-2824CF8DFAB8}" type="pres">
      <dgm:prSet presAssocID="{C66F3692-54C3-4697-8CC4-F30DBF819CEC}" presName="vert0" presStyleCnt="0">
        <dgm:presLayoutVars>
          <dgm:dir/>
          <dgm:animOne val="branch"/>
          <dgm:animLvl val="lvl"/>
        </dgm:presLayoutVars>
      </dgm:prSet>
      <dgm:spPr/>
    </dgm:pt>
    <dgm:pt modelId="{58EA0108-D081-41B8-9660-4690B3E50F45}" type="pres">
      <dgm:prSet presAssocID="{2D1FB79F-E347-41B7-9194-423583FD276F}" presName="thickLine" presStyleLbl="alignNode1" presStyleIdx="0" presStyleCnt="4"/>
      <dgm:spPr/>
    </dgm:pt>
    <dgm:pt modelId="{EE40268F-224B-4BD6-AB5A-DCEDC863C8BE}" type="pres">
      <dgm:prSet presAssocID="{2D1FB79F-E347-41B7-9194-423583FD276F}" presName="horz1" presStyleCnt="0"/>
      <dgm:spPr/>
    </dgm:pt>
    <dgm:pt modelId="{5F0AA453-4A8A-4FF1-BB63-A67791CF1E6C}" type="pres">
      <dgm:prSet presAssocID="{2D1FB79F-E347-41B7-9194-423583FD276F}" presName="tx1" presStyleLbl="revTx" presStyleIdx="0" presStyleCnt="4"/>
      <dgm:spPr/>
    </dgm:pt>
    <dgm:pt modelId="{278BFBB1-FA8E-4A9F-8C52-F037DA3319FC}" type="pres">
      <dgm:prSet presAssocID="{2D1FB79F-E347-41B7-9194-423583FD276F}" presName="vert1" presStyleCnt="0"/>
      <dgm:spPr/>
    </dgm:pt>
    <dgm:pt modelId="{127C7AC6-E777-4B69-B9B4-7C45C1350D97}" type="pres">
      <dgm:prSet presAssocID="{A5C04E45-AA78-4653-B37E-921EC094B3AB}" presName="thickLine" presStyleLbl="alignNode1" presStyleIdx="1" presStyleCnt="4"/>
      <dgm:spPr/>
    </dgm:pt>
    <dgm:pt modelId="{8604532D-BCFC-425F-B00D-84B9376AD91C}" type="pres">
      <dgm:prSet presAssocID="{A5C04E45-AA78-4653-B37E-921EC094B3AB}" presName="horz1" presStyleCnt="0"/>
      <dgm:spPr/>
    </dgm:pt>
    <dgm:pt modelId="{50C9DC79-5201-4306-BEC5-EDA072563664}" type="pres">
      <dgm:prSet presAssocID="{A5C04E45-AA78-4653-B37E-921EC094B3AB}" presName="tx1" presStyleLbl="revTx" presStyleIdx="1" presStyleCnt="4"/>
      <dgm:spPr/>
    </dgm:pt>
    <dgm:pt modelId="{D03A4C4D-DE05-4AB9-AA82-C31A73BC003D}" type="pres">
      <dgm:prSet presAssocID="{A5C04E45-AA78-4653-B37E-921EC094B3AB}" presName="vert1" presStyleCnt="0"/>
      <dgm:spPr/>
    </dgm:pt>
    <dgm:pt modelId="{B8773809-AA3D-417E-B471-219A95768B89}" type="pres">
      <dgm:prSet presAssocID="{4F50136C-8B80-4925-86C7-972CD542A936}" presName="thickLine" presStyleLbl="alignNode1" presStyleIdx="2" presStyleCnt="4"/>
      <dgm:spPr/>
    </dgm:pt>
    <dgm:pt modelId="{129250B6-4D26-4174-95EA-3297AF47B4DD}" type="pres">
      <dgm:prSet presAssocID="{4F50136C-8B80-4925-86C7-972CD542A936}" presName="horz1" presStyleCnt="0"/>
      <dgm:spPr/>
    </dgm:pt>
    <dgm:pt modelId="{6F8D2ACD-7D63-4BB7-A30A-488CABEDEBDA}" type="pres">
      <dgm:prSet presAssocID="{4F50136C-8B80-4925-86C7-972CD542A936}" presName="tx1" presStyleLbl="revTx" presStyleIdx="2" presStyleCnt="4"/>
      <dgm:spPr/>
    </dgm:pt>
    <dgm:pt modelId="{DEACE2D7-D9A6-42F6-92BA-8762C7237EE0}" type="pres">
      <dgm:prSet presAssocID="{4F50136C-8B80-4925-86C7-972CD542A936}" presName="vert1" presStyleCnt="0"/>
      <dgm:spPr/>
    </dgm:pt>
    <dgm:pt modelId="{B962506D-EF00-44D0-BECA-03CA95DDC664}" type="pres">
      <dgm:prSet presAssocID="{73E112E1-53EA-4B7D-9B8E-E4E0ECAB2EBB}" presName="thickLine" presStyleLbl="alignNode1" presStyleIdx="3" presStyleCnt="4"/>
      <dgm:spPr/>
    </dgm:pt>
    <dgm:pt modelId="{12166268-2EA9-4282-A4D0-85CE144E68AA}" type="pres">
      <dgm:prSet presAssocID="{73E112E1-53EA-4B7D-9B8E-E4E0ECAB2EBB}" presName="horz1" presStyleCnt="0"/>
      <dgm:spPr/>
    </dgm:pt>
    <dgm:pt modelId="{2DE5A296-200A-48D1-A335-63ED2A695B09}" type="pres">
      <dgm:prSet presAssocID="{73E112E1-53EA-4B7D-9B8E-E4E0ECAB2EBB}" presName="tx1" presStyleLbl="revTx" presStyleIdx="3" presStyleCnt="4"/>
      <dgm:spPr/>
    </dgm:pt>
    <dgm:pt modelId="{F6C5E596-368C-48A1-B652-C7E089F2611B}" type="pres">
      <dgm:prSet presAssocID="{73E112E1-53EA-4B7D-9B8E-E4E0ECAB2EBB}" presName="vert1" presStyleCnt="0"/>
      <dgm:spPr/>
    </dgm:pt>
  </dgm:ptLst>
  <dgm:cxnLst>
    <dgm:cxn modelId="{ED693C25-EF87-4BDF-B48C-20597BFC91C9}" type="presOf" srcId="{73E112E1-53EA-4B7D-9B8E-E4E0ECAB2EBB}" destId="{2DE5A296-200A-48D1-A335-63ED2A695B09}" srcOrd="0" destOrd="0" presId="urn:microsoft.com/office/officeart/2008/layout/LinedList"/>
    <dgm:cxn modelId="{12D53F48-FE0E-4522-9C41-B54304AC2BF3}" type="presOf" srcId="{2D1FB79F-E347-41B7-9194-423583FD276F}" destId="{5F0AA453-4A8A-4FF1-BB63-A67791CF1E6C}" srcOrd="0" destOrd="0" presId="urn:microsoft.com/office/officeart/2008/layout/LinedList"/>
    <dgm:cxn modelId="{A05B696E-52E8-4C21-84F7-03E4FA1F1766}" type="presOf" srcId="{C66F3692-54C3-4697-8CC4-F30DBF819CEC}" destId="{50AF83ED-69AF-4F60-9CB4-2824CF8DFAB8}" srcOrd="0" destOrd="0" presId="urn:microsoft.com/office/officeart/2008/layout/LinedList"/>
    <dgm:cxn modelId="{89AE518D-957A-40FC-910E-68FA6C0F5127}" type="presOf" srcId="{4F50136C-8B80-4925-86C7-972CD542A936}" destId="{6F8D2ACD-7D63-4BB7-A30A-488CABEDEBDA}" srcOrd="0" destOrd="0" presId="urn:microsoft.com/office/officeart/2008/layout/LinedList"/>
    <dgm:cxn modelId="{6D0B389D-6EEA-4A53-8F7F-5CC440ED4A08}" type="presOf" srcId="{A5C04E45-AA78-4653-B37E-921EC094B3AB}" destId="{50C9DC79-5201-4306-BEC5-EDA072563664}" srcOrd="0" destOrd="0" presId="urn:microsoft.com/office/officeart/2008/layout/LinedList"/>
    <dgm:cxn modelId="{550473CD-CD0F-4201-86CF-D67CB74162A5}" srcId="{C66F3692-54C3-4697-8CC4-F30DBF819CEC}" destId="{A5C04E45-AA78-4653-B37E-921EC094B3AB}" srcOrd="1" destOrd="0" parTransId="{EA8F3E59-64B1-4958-919B-673E1551AB32}" sibTransId="{99AE4B60-465E-40B8-A274-56095A4A300F}"/>
    <dgm:cxn modelId="{84B8A7D5-0005-4675-B0C0-51B0A4C6E33B}" srcId="{C66F3692-54C3-4697-8CC4-F30DBF819CEC}" destId="{4F50136C-8B80-4925-86C7-972CD542A936}" srcOrd="2" destOrd="0" parTransId="{EC9B6DE8-6532-43BE-9C41-353AE94D26AD}" sibTransId="{B6E7FEFD-75C4-4C8A-9D1D-22346F92146F}"/>
    <dgm:cxn modelId="{F489C3DC-117A-474B-9E4A-E360BE2AE390}" srcId="{C66F3692-54C3-4697-8CC4-F30DBF819CEC}" destId="{73E112E1-53EA-4B7D-9B8E-E4E0ECAB2EBB}" srcOrd="3" destOrd="0" parTransId="{78EB4556-C94E-42B7-A9BC-4571296CF9E9}" sibTransId="{2EC6E05A-AFF4-4983-A9DC-D6286028DCBE}"/>
    <dgm:cxn modelId="{1F29DCF6-99F8-413C-8611-1A03DA744557}" srcId="{C66F3692-54C3-4697-8CC4-F30DBF819CEC}" destId="{2D1FB79F-E347-41B7-9194-423583FD276F}" srcOrd="0" destOrd="0" parTransId="{8C27355C-CA14-45B8-8361-E8CEE23F8CEB}" sibTransId="{92BF19CB-7FF3-43E7-941F-81A80CA02442}"/>
    <dgm:cxn modelId="{AC77F749-2C9C-4989-8382-2CDC7764787B}" type="presParOf" srcId="{50AF83ED-69AF-4F60-9CB4-2824CF8DFAB8}" destId="{58EA0108-D081-41B8-9660-4690B3E50F45}" srcOrd="0" destOrd="0" presId="urn:microsoft.com/office/officeart/2008/layout/LinedList"/>
    <dgm:cxn modelId="{03468762-0D56-4535-AEB6-2D4D953347CC}" type="presParOf" srcId="{50AF83ED-69AF-4F60-9CB4-2824CF8DFAB8}" destId="{EE40268F-224B-4BD6-AB5A-DCEDC863C8BE}" srcOrd="1" destOrd="0" presId="urn:microsoft.com/office/officeart/2008/layout/LinedList"/>
    <dgm:cxn modelId="{DB3F2197-5E27-418D-9691-13A3F2EBFFB3}" type="presParOf" srcId="{EE40268F-224B-4BD6-AB5A-DCEDC863C8BE}" destId="{5F0AA453-4A8A-4FF1-BB63-A67791CF1E6C}" srcOrd="0" destOrd="0" presId="urn:microsoft.com/office/officeart/2008/layout/LinedList"/>
    <dgm:cxn modelId="{5854A29F-E7F3-45A1-BAC4-C0B974C54E23}" type="presParOf" srcId="{EE40268F-224B-4BD6-AB5A-DCEDC863C8BE}" destId="{278BFBB1-FA8E-4A9F-8C52-F037DA3319FC}" srcOrd="1" destOrd="0" presId="urn:microsoft.com/office/officeart/2008/layout/LinedList"/>
    <dgm:cxn modelId="{ECBEF67E-020B-4628-A752-C06A023FA91A}" type="presParOf" srcId="{50AF83ED-69AF-4F60-9CB4-2824CF8DFAB8}" destId="{127C7AC6-E777-4B69-B9B4-7C45C1350D97}" srcOrd="2" destOrd="0" presId="urn:microsoft.com/office/officeart/2008/layout/LinedList"/>
    <dgm:cxn modelId="{6D46049C-54B4-473F-B84C-1DF59F5DE111}" type="presParOf" srcId="{50AF83ED-69AF-4F60-9CB4-2824CF8DFAB8}" destId="{8604532D-BCFC-425F-B00D-84B9376AD91C}" srcOrd="3" destOrd="0" presId="urn:microsoft.com/office/officeart/2008/layout/LinedList"/>
    <dgm:cxn modelId="{6BC17EFE-327F-4B4A-94BC-C6221CB2317F}" type="presParOf" srcId="{8604532D-BCFC-425F-B00D-84B9376AD91C}" destId="{50C9DC79-5201-4306-BEC5-EDA072563664}" srcOrd="0" destOrd="0" presId="urn:microsoft.com/office/officeart/2008/layout/LinedList"/>
    <dgm:cxn modelId="{326C5E04-626B-4794-AFBB-1AF96C423005}" type="presParOf" srcId="{8604532D-BCFC-425F-B00D-84B9376AD91C}" destId="{D03A4C4D-DE05-4AB9-AA82-C31A73BC003D}" srcOrd="1" destOrd="0" presId="urn:microsoft.com/office/officeart/2008/layout/LinedList"/>
    <dgm:cxn modelId="{45793556-F749-4462-85D0-0FBE091195E2}" type="presParOf" srcId="{50AF83ED-69AF-4F60-9CB4-2824CF8DFAB8}" destId="{B8773809-AA3D-417E-B471-219A95768B89}" srcOrd="4" destOrd="0" presId="urn:microsoft.com/office/officeart/2008/layout/LinedList"/>
    <dgm:cxn modelId="{F3A5900B-455A-4924-977A-538FED0716EC}" type="presParOf" srcId="{50AF83ED-69AF-4F60-9CB4-2824CF8DFAB8}" destId="{129250B6-4D26-4174-95EA-3297AF47B4DD}" srcOrd="5" destOrd="0" presId="urn:microsoft.com/office/officeart/2008/layout/LinedList"/>
    <dgm:cxn modelId="{46A542B1-BE82-4A61-B286-C224ABABF479}" type="presParOf" srcId="{129250B6-4D26-4174-95EA-3297AF47B4DD}" destId="{6F8D2ACD-7D63-4BB7-A30A-488CABEDEBDA}" srcOrd="0" destOrd="0" presId="urn:microsoft.com/office/officeart/2008/layout/LinedList"/>
    <dgm:cxn modelId="{6BCFFA6F-B872-48E3-9DDE-08C860D0C8E9}" type="presParOf" srcId="{129250B6-4D26-4174-95EA-3297AF47B4DD}" destId="{DEACE2D7-D9A6-42F6-92BA-8762C7237EE0}" srcOrd="1" destOrd="0" presId="urn:microsoft.com/office/officeart/2008/layout/LinedList"/>
    <dgm:cxn modelId="{24EBFE5A-F60A-4B69-90E8-2903C0535B95}" type="presParOf" srcId="{50AF83ED-69AF-4F60-9CB4-2824CF8DFAB8}" destId="{B962506D-EF00-44D0-BECA-03CA95DDC664}" srcOrd="6" destOrd="0" presId="urn:microsoft.com/office/officeart/2008/layout/LinedList"/>
    <dgm:cxn modelId="{63CCF783-B0BC-491A-A842-EEABC5845256}" type="presParOf" srcId="{50AF83ED-69AF-4F60-9CB4-2824CF8DFAB8}" destId="{12166268-2EA9-4282-A4D0-85CE144E68AA}" srcOrd="7" destOrd="0" presId="urn:microsoft.com/office/officeart/2008/layout/LinedList"/>
    <dgm:cxn modelId="{12A678B4-1D7F-4DE4-A848-2A75AFD408B8}" type="presParOf" srcId="{12166268-2EA9-4282-A4D0-85CE144E68AA}" destId="{2DE5A296-200A-48D1-A335-63ED2A695B09}" srcOrd="0" destOrd="0" presId="urn:microsoft.com/office/officeart/2008/layout/LinedList"/>
    <dgm:cxn modelId="{3B57485C-B66C-4779-9E01-7C562BDB36C8}" type="presParOf" srcId="{12166268-2EA9-4282-A4D0-85CE144E68AA}" destId="{F6C5E596-368C-48A1-B652-C7E089F261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A0108-D081-41B8-9660-4690B3E50F45}">
      <dsp:nvSpPr>
        <dsp:cNvPr id="0" name=""/>
        <dsp:cNvSpPr/>
      </dsp:nvSpPr>
      <dsp:spPr>
        <a:xfrm>
          <a:off x="0" y="0"/>
          <a:ext cx="6496050" cy="0"/>
        </a:xfrm>
        <a:prstGeom prst="lin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5F0AA453-4A8A-4FF1-BB63-A67791CF1E6C}">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Freshmen at a large southwestern university are FI at a rate of 32% (</a:t>
          </a:r>
          <a:r>
            <a:rPr lang="en-US" sz="1900" b="0" i="0" kern="1200" dirty="0" err="1"/>
            <a:t>Breuning</a:t>
          </a:r>
          <a:r>
            <a:rPr lang="en-US" sz="1900" b="0" i="0" kern="1200" dirty="0"/>
            <a:t>, </a:t>
          </a:r>
          <a:r>
            <a:rPr lang="en-US" sz="1900" b="0" i="0" kern="1200" dirty="0" err="1"/>
            <a:t>Brennhofer</a:t>
          </a:r>
          <a:r>
            <a:rPr lang="en-US" sz="1900" b="0" i="0" kern="1200" dirty="0"/>
            <a:t>, </a:t>
          </a:r>
          <a:r>
            <a:rPr lang="en-US" sz="1900" b="0" i="0" kern="1200" dirty="0" err="1"/>
            <a:t>Woerden</a:t>
          </a:r>
          <a:r>
            <a:rPr lang="en-US" sz="1900" b="0" i="0" kern="1200" dirty="0"/>
            <a:t>, Todd &amp; Laska, 2016)</a:t>
          </a:r>
          <a:endParaRPr lang="en-US" sz="1900" kern="1200" dirty="0"/>
        </a:p>
      </dsp:txBody>
      <dsp:txXfrm>
        <a:off x="0" y="0"/>
        <a:ext cx="6496050" cy="1143000"/>
      </dsp:txXfrm>
    </dsp:sp>
    <dsp:sp modelId="{127C7AC6-E777-4B69-B9B4-7C45C1350D97}">
      <dsp:nvSpPr>
        <dsp:cNvPr id="0" name=""/>
        <dsp:cNvSpPr/>
      </dsp:nvSpPr>
      <dsp:spPr>
        <a:xfrm>
          <a:off x="0" y="1143000"/>
          <a:ext cx="6496050" cy="0"/>
        </a:xfrm>
        <a:prstGeom prst="line">
          <a:avLst/>
        </a:prstGeom>
        <a:gradFill rotWithShape="0">
          <a:gsLst>
            <a:gs pos="0">
              <a:schemeClr val="accent2">
                <a:hueOff val="-441124"/>
                <a:satOff val="497"/>
                <a:lumOff val="1177"/>
                <a:alphaOff val="0"/>
                <a:satMod val="100000"/>
                <a:lumMod val="100000"/>
              </a:schemeClr>
            </a:gs>
            <a:gs pos="50000">
              <a:schemeClr val="accent2">
                <a:hueOff val="-441124"/>
                <a:satOff val="497"/>
                <a:lumOff val="1177"/>
                <a:alphaOff val="0"/>
                <a:shade val="99000"/>
                <a:satMod val="105000"/>
                <a:lumMod val="100000"/>
              </a:schemeClr>
            </a:gs>
            <a:gs pos="100000">
              <a:schemeClr val="accent2">
                <a:hueOff val="-441124"/>
                <a:satOff val="497"/>
                <a:lumOff val="1177"/>
                <a:alphaOff val="0"/>
                <a:shade val="98000"/>
                <a:satMod val="105000"/>
                <a:lumMod val="100000"/>
              </a:schemeClr>
            </a:gs>
          </a:gsLst>
          <a:lin ang="5400000" scaled="0"/>
        </a:gradFill>
        <a:ln w="6350" cap="flat" cmpd="sng" algn="ctr">
          <a:solidFill>
            <a:schemeClr val="accent2">
              <a:hueOff val="-441124"/>
              <a:satOff val="497"/>
              <a:lumOff val="1177"/>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50C9DC79-5201-4306-BEC5-EDA072563664}">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A university in Appalachia - food insecure at some point during their first year of college at a rate of 21.5% (McArthur, </a:t>
          </a:r>
          <a:r>
            <a:rPr lang="en-US" sz="1900" b="0" i="0" kern="1200" dirty="0" err="1"/>
            <a:t>Fasczewski</a:t>
          </a:r>
          <a:r>
            <a:rPr lang="en-US" sz="1900" b="0" i="0" kern="1200" dirty="0"/>
            <a:t>, </a:t>
          </a:r>
          <a:r>
            <a:rPr lang="en-US" sz="1900" b="0" i="0" kern="1200" dirty="0" err="1"/>
            <a:t>Wartinger</a:t>
          </a:r>
          <a:r>
            <a:rPr lang="en-US" sz="1900" b="0" i="0" kern="1200" dirty="0"/>
            <a:t> &amp; Miller, 2018)</a:t>
          </a:r>
          <a:endParaRPr lang="en-US" sz="1900" kern="1200" dirty="0"/>
        </a:p>
      </dsp:txBody>
      <dsp:txXfrm>
        <a:off x="0" y="1143000"/>
        <a:ext cx="6496050" cy="1143000"/>
      </dsp:txXfrm>
    </dsp:sp>
    <dsp:sp modelId="{B8773809-AA3D-417E-B471-219A95768B89}">
      <dsp:nvSpPr>
        <dsp:cNvPr id="0" name=""/>
        <dsp:cNvSpPr/>
      </dsp:nvSpPr>
      <dsp:spPr>
        <a:xfrm>
          <a:off x="0" y="2286000"/>
          <a:ext cx="6496050" cy="0"/>
        </a:xfrm>
        <a:prstGeom prst="line">
          <a:avLst/>
        </a:prstGeom>
        <a:gradFill rotWithShape="0">
          <a:gsLst>
            <a:gs pos="0">
              <a:schemeClr val="accent2">
                <a:hueOff val="-882249"/>
                <a:satOff val="995"/>
                <a:lumOff val="2353"/>
                <a:alphaOff val="0"/>
                <a:satMod val="100000"/>
                <a:lumMod val="100000"/>
              </a:schemeClr>
            </a:gs>
            <a:gs pos="50000">
              <a:schemeClr val="accent2">
                <a:hueOff val="-882249"/>
                <a:satOff val="995"/>
                <a:lumOff val="2353"/>
                <a:alphaOff val="0"/>
                <a:shade val="99000"/>
                <a:satMod val="105000"/>
                <a:lumMod val="100000"/>
              </a:schemeClr>
            </a:gs>
            <a:gs pos="100000">
              <a:schemeClr val="accent2">
                <a:hueOff val="-882249"/>
                <a:satOff val="995"/>
                <a:lumOff val="2353"/>
                <a:alphaOff val="0"/>
                <a:shade val="98000"/>
                <a:satMod val="105000"/>
                <a:lumMod val="100000"/>
              </a:schemeClr>
            </a:gs>
          </a:gsLst>
          <a:lin ang="5400000" scaled="0"/>
        </a:gradFill>
        <a:ln w="6350" cap="flat" cmpd="sng" algn="ctr">
          <a:solidFill>
            <a:schemeClr val="accent2">
              <a:hueOff val="-882249"/>
              <a:satOff val="995"/>
              <a:lumOff val="2353"/>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6F8D2ACD-7D63-4BB7-A30A-488CABEDEBDA}">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Community college students in California experienced FI at a rate of 21.5% as freshmen (Wood &amp; Harris, 2018)</a:t>
          </a:r>
          <a:endParaRPr lang="en-US" sz="1900" kern="1200" dirty="0"/>
        </a:p>
      </dsp:txBody>
      <dsp:txXfrm>
        <a:off x="0" y="2286000"/>
        <a:ext cx="6496050" cy="1143000"/>
      </dsp:txXfrm>
    </dsp:sp>
    <dsp:sp modelId="{B962506D-EF00-44D0-BECA-03CA95DDC664}">
      <dsp:nvSpPr>
        <dsp:cNvPr id="0" name=""/>
        <dsp:cNvSpPr/>
      </dsp:nvSpPr>
      <dsp:spPr>
        <a:xfrm>
          <a:off x="0" y="3429000"/>
          <a:ext cx="6496050" cy="0"/>
        </a:xfrm>
        <a:prstGeom prst="line">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w="6350" cap="flat" cmpd="sng" algn="ctr">
          <a:solidFill>
            <a:schemeClr val="accent2">
              <a:hueOff val="-1323373"/>
              <a:satOff val="1492"/>
              <a:lumOff val="353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2DE5A296-200A-48D1-A335-63ED2A695B09}">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University of Arkansas at Fayetteville- 40% (MacDonald, 2016)</a:t>
          </a:r>
          <a:endParaRPr lang="en-US" sz="1900" kern="1200"/>
        </a:p>
      </dsp:txBody>
      <dsp:txXfrm>
        <a:off x="0" y="3429000"/>
        <a:ext cx="6496050" cy="1143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CDF1C9A-A8E4-4EEF-8F47-DF78F87FD087}" type="datetimeFigureOut">
              <a:rPr lang="en-US" smtClean="0"/>
              <a:t>3/18/2022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513861D-D880-4564-B03A-D2C8D3B45A3F}" type="slidenum">
              <a:rPr lang="en-US" smtClean="0"/>
              <a:t>‹#›</a:t>
            </a:fld>
            <a:endParaRPr lang="en-US"/>
          </a:p>
        </p:txBody>
      </p:sp>
    </p:spTree>
    <p:extLst>
      <p:ext uri="{BB962C8B-B14F-4D97-AF65-F5344CB8AC3E}">
        <p14:creationId xmlns:p14="http://schemas.microsoft.com/office/powerpoint/2010/main" val="34709438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F1C9A-A8E4-4EEF-8F47-DF78F87FD087}"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225573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F1C9A-A8E4-4EEF-8F47-DF78F87FD087}"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257457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F1C9A-A8E4-4EEF-8F47-DF78F87FD087}"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60925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CDF1C9A-A8E4-4EEF-8F47-DF78F87FD087}" type="datetimeFigureOut">
              <a:rPr lang="en-US" smtClean="0"/>
              <a:t>3/18/2022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1871832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F1C9A-A8E4-4EEF-8F47-DF78F87FD087}"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404233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F1C9A-A8E4-4EEF-8F47-DF78F87FD087}"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29136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DF1C9A-A8E4-4EEF-8F47-DF78F87FD087}"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120451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F1C9A-A8E4-4EEF-8F47-DF78F87FD087}"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861D-D880-4564-B03A-D2C8D3B45A3F}" type="slidenum">
              <a:rPr lang="en-US" smtClean="0"/>
              <a:t>‹#›</a:t>
            </a:fld>
            <a:endParaRPr lang="en-US"/>
          </a:p>
        </p:txBody>
      </p:sp>
    </p:spTree>
    <p:extLst>
      <p:ext uri="{BB962C8B-B14F-4D97-AF65-F5344CB8AC3E}">
        <p14:creationId xmlns:p14="http://schemas.microsoft.com/office/powerpoint/2010/main" val="246428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CDF1C9A-A8E4-4EEF-8F47-DF78F87FD087}" type="datetimeFigureOut">
              <a:rPr lang="en-US" smtClean="0"/>
              <a:t>3/18/2022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E513861D-D880-4564-B03A-D2C8D3B45A3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142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CDF1C9A-A8E4-4EEF-8F47-DF78F87FD087}" type="datetimeFigureOut">
              <a:rPr lang="en-US" smtClean="0"/>
              <a:t>3/18/2022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E513861D-D880-4564-B03A-D2C8D3B45A3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093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CDF1C9A-A8E4-4EEF-8F47-DF78F87FD087}" type="datetimeFigureOut">
              <a:rPr lang="en-US" smtClean="0"/>
              <a:t>3/18/2022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513861D-D880-4564-B03A-D2C8D3B45A3F}" type="slidenum">
              <a:rPr lang="en-US" smtClean="0"/>
              <a:t>‹#›</a:t>
            </a:fld>
            <a:endParaRPr lang="en-US"/>
          </a:p>
        </p:txBody>
      </p:sp>
    </p:spTree>
    <p:extLst>
      <p:ext uri="{BB962C8B-B14F-4D97-AF65-F5344CB8AC3E}">
        <p14:creationId xmlns:p14="http://schemas.microsoft.com/office/powerpoint/2010/main" val="23964957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Variety of fresh salads">
            <a:extLst>
              <a:ext uri="{FF2B5EF4-FFF2-40B4-BE49-F238E27FC236}">
                <a16:creationId xmlns:a16="http://schemas.microsoft.com/office/drawing/2014/main" id="{CEF64430-0205-6962-5EB4-6868A701B09E}"/>
              </a:ext>
            </a:extLst>
          </p:cNvPr>
          <p:cNvPicPr>
            <a:picLocks noChangeAspect="1"/>
          </p:cNvPicPr>
          <p:nvPr/>
        </p:nvPicPr>
        <p:blipFill rotWithShape="1">
          <a:blip r:embed="rId3">
            <a:alphaModFix amt="35000"/>
          </a:blip>
          <a:srcRect t="12441" b="3289"/>
          <a:stretch/>
        </p:blipFill>
        <p:spPr>
          <a:xfrm>
            <a:off x="20" y="10"/>
            <a:ext cx="12191980" cy="6857990"/>
          </a:xfrm>
          <a:prstGeom prst="rect">
            <a:avLst/>
          </a:prstGeom>
        </p:spPr>
      </p:pic>
      <p:sp>
        <p:nvSpPr>
          <p:cNvPr id="2" name="Title 1">
            <a:extLst>
              <a:ext uri="{FF2B5EF4-FFF2-40B4-BE49-F238E27FC236}">
                <a16:creationId xmlns:a16="http://schemas.microsoft.com/office/drawing/2014/main" id="{F9E6D964-E66C-4EDB-936F-EF66B6398E5C}"/>
              </a:ext>
            </a:extLst>
          </p:cNvPr>
          <p:cNvSpPr>
            <a:spLocks noGrp="1"/>
          </p:cNvSpPr>
          <p:nvPr>
            <p:ph type="ctrTitle"/>
          </p:nvPr>
        </p:nvSpPr>
        <p:spPr/>
        <p:txBody>
          <a:bodyPr>
            <a:normAutofit/>
          </a:bodyPr>
          <a:lstStyle/>
          <a:p>
            <a:pPr>
              <a:lnSpc>
                <a:spcPct val="90000"/>
              </a:lnSpc>
            </a:pPr>
            <a:r>
              <a:rPr lang="en-US" sz="4600"/>
              <a:t>Setting your Students Up for Success: Food Pantries on College Campuses</a:t>
            </a:r>
          </a:p>
        </p:txBody>
      </p:sp>
      <p:sp>
        <p:nvSpPr>
          <p:cNvPr id="3" name="Subtitle 2">
            <a:extLst>
              <a:ext uri="{FF2B5EF4-FFF2-40B4-BE49-F238E27FC236}">
                <a16:creationId xmlns:a16="http://schemas.microsoft.com/office/drawing/2014/main" id="{B36F0260-552A-43A6-8757-72466A0CA112}"/>
              </a:ext>
            </a:extLst>
          </p:cNvPr>
          <p:cNvSpPr>
            <a:spLocks noGrp="1"/>
          </p:cNvSpPr>
          <p:nvPr>
            <p:ph type="subTitle" idx="1"/>
          </p:nvPr>
        </p:nvSpPr>
        <p:spPr/>
        <p:txBody>
          <a:bodyPr>
            <a:normAutofit fontScale="62500" lnSpcReduction="20000"/>
          </a:bodyPr>
          <a:lstStyle/>
          <a:p>
            <a:pPr>
              <a:lnSpc>
                <a:spcPct val="90000"/>
              </a:lnSpc>
            </a:pPr>
            <a:r>
              <a:rPr lang="en-US" sz="1700" dirty="0"/>
              <a:t>Rachel Schichtl PHD, RD, CFCS</a:t>
            </a:r>
          </a:p>
          <a:p>
            <a:pPr>
              <a:lnSpc>
                <a:spcPct val="90000"/>
              </a:lnSpc>
            </a:pPr>
            <a:r>
              <a:rPr lang="en-US" sz="1700" dirty="0"/>
              <a:t>Assistant Professor and Didactic Program in Dietetics Director</a:t>
            </a:r>
          </a:p>
          <a:p>
            <a:pPr>
              <a:lnSpc>
                <a:spcPct val="90000"/>
              </a:lnSpc>
            </a:pPr>
            <a:r>
              <a:rPr lang="en-US" sz="1700" dirty="0"/>
              <a:t>University of Central Arkansas</a:t>
            </a:r>
          </a:p>
        </p:txBody>
      </p:sp>
    </p:spTree>
    <p:extLst>
      <p:ext uri="{BB962C8B-B14F-4D97-AF65-F5344CB8AC3E}">
        <p14:creationId xmlns:p14="http://schemas.microsoft.com/office/powerpoint/2010/main" val="43641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4C34-E614-4CE8-AC04-083B8BAAC1D5}"/>
              </a:ext>
            </a:extLst>
          </p:cNvPr>
          <p:cNvSpPr>
            <a:spLocks noGrp="1"/>
          </p:cNvSpPr>
          <p:nvPr>
            <p:ph type="title"/>
          </p:nvPr>
        </p:nvSpPr>
        <p:spPr/>
        <p:txBody>
          <a:bodyPr>
            <a:normAutofit fontScale="90000"/>
          </a:bodyPr>
          <a:lstStyle/>
          <a:p>
            <a:r>
              <a:rPr lang="en-US" dirty="0"/>
              <a:t>Certain Free Little Pantry (Conway High School)</a:t>
            </a:r>
          </a:p>
        </p:txBody>
      </p:sp>
      <p:pic>
        <p:nvPicPr>
          <p:cNvPr id="4098" name="Picture 2" descr="May be an image of food">
            <a:extLst>
              <a:ext uri="{FF2B5EF4-FFF2-40B4-BE49-F238E27FC236}">
                <a16:creationId xmlns:a16="http://schemas.microsoft.com/office/drawing/2014/main" id="{7EC471F2-F98F-44E5-A51A-F047242715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69645" y="2103438"/>
            <a:ext cx="5252709"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6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0826-BCC4-4D92-94B8-60846CE64024}"/>
              </a:ext>
            </a:extLst>
          </p:cNvPr>
          <p:cNvSpPr>
            <a:spLocks noGrp="1"/>
          </p:cNvSpPr>
          <p:nvPr>
            <p:ph type="title"/>
          </p:nvPr>
        </p:nvSpPr>
        <p:spPr/>
        <p:txBody>
          <a:bodyPr>
            <a:normAutofit fontScale="90000"/>
          </a:bodyPr>
          <a:lstStyle/>
          <a:p>
            <a:r>
              <a:rPr lang="en-US" dirty="0"/>
              <a:t>What are some great food items to donate?</a:t>
            </a:r>
          </a:p>
        </p:txBody>
      </p:sp>
      <p:sp>
        <p:nvSpPr>
          <p:cNvPr id="3" name="Content Placeholder 2">
            <a:extLst>
              <a:ext uri="{FF2B5EF4-FFF2-40B4-BE49-F238E27FC236}">
                <a16:creationId xmlns:a16="http://schemas.microsoft.com/office/drawing/2014/main" id="{98494A1C-D211-4ABB-9C1B-2D3833747E82}"/>
              </a:ext>
            </a:extLst>
          </p:cNvPr>
          <p:cNvSpPr>
            <a:spLocks noGrp="1"/>
          </p:cNvSpPr>
          <p:nvPr>
            <p:ph idx="1"/>
          </p:nvPr>
        </p:nvSpPr>
        <p:spPr/>
        <p:txBody>
          <a:bodyPr>
            <a:normAutofit/>
          </a:bodyPr>
          <a:lstStyle/>
          <a:p>
            <a:r>
              <a:rPr lang="en-US" dirty="0"/>
              <a:t>Canned fruits</a:t>
            </a:r>
          </a:p>
          <a:p>
            <a:r>
              <a:rPr lang="en-US" dirty="0"/>
              <a:t>Canned vegetables</a:t>
            </a:r>
          </a:p>
          <a:p>
            <a:r>
              <a:rPr lang="en-US" dirty="0"/>
              <a:t>Rice</a:t>
            </a:r>
          </a:p>
          <a:p>
            <a:r>
              <a:rPr lang="en-US" dirty="0"/>
              <a:t>Pasta</a:t>
            </a:r>
          </a:p>
          <a:p>
            <a:r>
              <a:rPr lang="en-US" dirty="0"/>
              <a:t>Pasta sauce</a:t>
            </a:r>
          </a:p>
          <a:p>
            <a:r>
              <a:rPr lang="en-US" dirty="0"/>
              <a:t>Canned soup</a:t>
            </a:r>
          </a:p>
          <a:p>
            <a:r>
              <a:rPr lang="en-US" dirty="0"/>
              <a:t>Oatmeal packets</a:t>
            </a:r>
          </a:p>
          <a:p>
            <a:r>
              <a:rPr lang="en-US" dirty="0"/>
              <a:t>Peanut butter</a:t>
            </a:r>
          </a:p>
          <a:p>
            <a:r>
              <a:rPr lang="en-US" dirty="0"/>
              <a:t>Jelly</a:t>
            </a:r>
          </a:p>
          <a:p>
            <a:r>
              <a:rPr lang="en-US" dirty="0"/>
              <a:t>Instant mashed potatoes</a:t>
            </a:r>
          </a:p>
          <a:p>
            <a:pPr marL="0" indent="0">
              <a:buNone/>
            </a:pPr>
            <a:endParaRPr lang="en-US" dirty="0"/>
          </a:p>
        </p:txBody>
      </p:sp>
    </p:spTree>
    <p:extLst>
      <p:ext uri="{BB962C8B-B14F-4D97-AF65-F5344CB8AC3E}">
        <p14:creationId xmlns:p14="http://schemas.microsoft.com/office/powerpoint/2010/main" val="124326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4412-37FC-4993-9CA5-207C7B53BC37}"/>
              </a:ext>
            </a:extLst>
          </p:cNvPr>
          <p:cNvSpPr>
            <a:spLocks noGrp="1"/>
          </p:cNvSpPr>
          <p:nvPr>
            <p:ph type="title"/>
          </p:nvPr>
        </p:nvSpPr>
        <p:spPr/>
        <p:txBody>
          <a:bodyPr/>
          <a:lstStyle/>
          <a:p>
            <a:r>
              <a:rPr lang="en-US" dirty="0"/>
              <a:t>Recipients</a:t>
            </a:r>
          </a:p>
        </p:txBody>
      </p:sp>
      <p:sp>
        <p:nvSpPr>
          <p:cNvPr id="3" name="Content Placeholder 2">
            <a:extLst>
              <a:ext uri="{FF2B5EF4-FFF2-40B4-BE49-F238E27FC236}">
                <a16:creationId xmlns:a16="http://schemas.microsoft.com/office/drawing/2014/main" id="{08D3F29A-97C2-4CDB-8AF4-3E79A57AE137}"/>
              </a:ext>
            </a:extLst>
          </p:cNvPr>
          <p:cNvSpPr>
            <a:spLocks noGrp="1"/>
          </p:cNvSpPr>
          <p:nvPr>
            <p:ph idx="1"/>
          </p:nvPr>
        </p:nvSpPr>
        <p:spPr/>
        <p:txBody>
          <a:bodyPr/>
          <a:lstStyle/>
          <a:p>
            <a:r>
              <a:rPr lang="en-US" dirty="0"/>
              <a:t>Have a representative on Move In Day/Welcome Week</a:t>
            </a:r>
          </a:p>
          <a:p>
            <a:r>
              <a:rPr lang="en-US" dirty="0"/>
              <a:t>Have a statement in your syllabus with days and times</a:t>
            </a:r>
          </a:p>
          <a:p>
            <a:r>
              <a:rPr lang="en-US" dirty="0"/>
              <a:t>Advertise EVERYWHERE</a:t>
            </a:r>
          </a:p>
          <a:p>
            <a:r>
              <a:rPr lang="en-US" dirty="0"/>
              <a:t>Social Media</a:t>
            </a:r>
          </a:p>
          <a:p>
            <a:r>
              <a:rPr lang="en-US" dirty="0"/>
              <a:t>Offer tours as part of classes</a:t>
            </a:r>
          </a:p>
          <a:p>
            <a:r>
              <a:rPr lang="en-US" dirty="0"/>
              <a:t>Have a representative from SNAP come to sign up participants</a:t>
            </a:r>
          </a:p>
          <a:p>
            <a:pPr marL="0" indent="0">
              <a:buNone/>
            </a:pPr>
            <a:endParaRPr lang="en-US" dirty="0"/>
          </a:p>
        </p:txBody>
      </p:sp>
    </p:spTree>
    <p:extLst>
      <p:ext uri="{BB962C8B-B14F-4D97-AF65-F5344CB8AC3E}">
        <p14:creationId xmlns:p14="http://schemas.microsoft.com/office/powerpoint/2010/main" val="67745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8790-F64E-4613-877A-02DCF657CDD9}"/>
              </a:ext>
            </a:extLst>
          </p:cNvPr>
          <p:cNvSpPr>
            <a:spLocks noGrp="1"/>
          </p:cNvSpPr>
          <p:nvPr>
            <p:ph type="title"/>
          </p:nvPr>
        </p:nvSpPr>
        <p:spPr/>
        <p:txBody>
          <a:bodyPr/>
          <a:lstStyle/>
          <a:p>
            <a:r>
              <a:rPr lang="en-US" dirty="0"/>
              <a:t>Items besides food</a:t>
            </a:r>
          </a:p>
        </p:txBody>
      </p:sp>
      <p:sp>
        <p:nvSpPr>
          <p:cNvPr id="3" name="Content Placeholder 2">
            <a:extLst>
              <a:ext uri="{FF2B5EF4-FFF2-40B4-BE49-F238E27FC236}">
                <a16:creationId xmlns:a16="http://schemas.microsoft.com/office/drawing/2014/main" id="{EEBD5C33-616E-4811-B396-F3C703D1E4F7}"/>
              </a:ext>
            </a:extLst>
          </p:cNvPr>
          <p:cNvSpPr>
            <a:spLocks noGrp="1"/>
          </p:cNvSpPr>
          <p:nvPr>
            <p:ph idx="1"/>
          </p:nvPr>
        </p:nvSpPr>
        <p:spPr/>
        <p:txBody>
          <a:bodyPr/>
          <a:lstStyle/>
          <a:p>
            <a:r>
              <a:rPr lang="en-US" dirty="0"/>
              <a:t>Spices</a:t>
            </a:r>
          </a:p>
          <a:p>
            <a:r>
              <a:rPr lang="en-US" dirty="0"/>
              <a:t>Feminine Products (Student Government Association provides this) </a:t>
            </a:r>
          </a:p>
          <a:p>
            <a:r>
              <a:rPr lang="en-US" dirty="0"/>
              <a:t>Diapers/wipes (Non-Traditional Student Support now offers this)</a:t>
            </a:r>
          </a:p>
          <a:p>
            <a:r>
              <a:rPr lang="en-US" dirty="0"/>
              <a:t>Toiletries such as toothpaste, deodorant and shampoo</a:t>
            </a:r>
          </a:p>
          <a:p>
            <a:r>
              <a:rPr lang="en-US" dirty="0"/>
              <a:t>School supplies (binder recycling)</a:t>
            </a:r>
          </a:p>
          <a:p>
            <a:pPr marL="0" indent="0">
              <a:buNone/>
            </a:pPr>
            <a:endParaRPr lang="en-US" dirty="0"/>
          </a:p>
        </p:txBody>
      </p:sp>
    </p:spTree>
    <p:extLst>
      <p:ext uri="{BB962C8B-B14F-4D97-AF65-F5344CB8AC3E}">
        <p14:creationId xmlns:p14="http://schemas.microsoft.com/office/powerpoint/2010/main" val="65508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228C-7B9C-4323-928E-6951E7061463}"/>
              </a:ext>
            </a:extLst>
          </p:cNvPr>
          <p:cNvSpPr>
            <a:spLocks noGrp="1"/>
          </p:cNvSpPr>
          <p:nvPr>
            <p:ph type="title"/>
          </p:nvPr>
        </p:nvSpPr>
        <p:spPr/>
        <p:txBody>
          <a:bodyPr/>
          <a:lstStyle/>
          <a:p>
            <a:r>
              <a:rPr lang="en-US" dirty="0"/>
              <a:t>WOW Closet (World of Work)</a:t>
            </a:r>
          </a:p>
        </p:txBody>
      </p:sp>
      <p:sp>
        <p:nvSpPr>
          <p:cNvPr id="3" name="Content Placeholder 2">
            <a:extLst>
              <a:ext uri="{FF2B5EF4-FFF2-40B4-BE49-F238E27FC236}">
                <a16:creationId xmlns:a16="http://schemas.microsoft.com/office/drawing/2014/main" id="{A01DAFBA-30F0-45FE-ABB2-AC7DE43240FD}"/>
              </a:ext>
            </a:extLst>
          </p:cNvPr>
          <p:cNvSpPr>
            <a:spLocks noGrp="1"/>
          </p:cNvSpPr>
          <p:nvPr>
            <p:ph idx="1"/>
          </p:nvPr>
        </p:nvSpPr>
        <p:spPr>
          <a:xfrm>
            <a:off x="276225" y="1853248"/>
            <a:ext cx="3495675" cy="6977517"/>
          </a:xfrm>
        </p:spPr>
        <p:txBody>
          <a:bodyPr/>
          <a:lstStyle/>
          <a:p>
            <a:r>
              <a:rPr lang="en-US" dirty="0"/>
              <a:t>Career Services hosts clothing/donation drives</a:t>
            </a:r>
          </a:p>
          <a:p>
            <a:r>
              <a:rPr lang="en-US" dirty="0"/>
              <a:t>Mock Interviews</a:t>
            </a:r>
          </a:p>
          <a:p>
            <a:r>
              <a:rPr lang="en-US" dirty="0"/>
              <a:t>Resume critique</a:t>
            </a:r>
          </a:p>
          <a:p>
            <a:r>
              <a:rPr lang="en-US" dirty="0"/>
              <a:t>LinkedIn Services</a:t>
            </a:r>
          </a:p>
          <a:p>
            <a:r>
              <a:rPr lang="en-US" dirty="0"/>
              <a:t>Professional Headshots</a:t>
            </a:r>
          </a:p>
          <a:p>
            <a:endParaRPr lang="en-US" dirty="0"/>
          </a:p>
        </p:txBody>
      </p:sp>
      <p:pic>
        <p:nvPicPr>
          <p:cNvPr id="2050" name="Picture 2">
            <a:extLst>
              <a:ext uri="{FF2B5EF4-FFF2-40B4-BE49-F238E27FC236}">
                <a16:creationId xmlns:a16="http://schemas.microsoft.com/office/drawing/2014/main" id="{D24BEB16-2D1C-4333-89CA-840DE31D6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928532"/>
            <a:ext cx="8199352"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3198-656B-45B4-BA09-161234232EFE}"/>
              </a:ext>
            </a:extLst>
          </p:cNvPr>
          <p:cNvSpPr>
            <a:spLocks noGrp="1"/>
          </p:cNvSpPr>
          <p:nvPr>
            <p:ph type="title"/>
          </p:nvPr>
        </p:nvSpPr>
        <p:spPr/>
        <p:txBody>
          <a:bodyPr/>
          <a:lstStyle/>
          <a:p>
            <a:r>
              <a:rPr lang="en-US" dirty="0"/>
              <a:t>Check Out Closet</a:t>
            </a:r>
          </a:p>
        </p:txBody>
      </p:sp>
      <p:sp>
        <p:nvSpPr>
          <p:cNvPr id="3" name="Content Placeholder 2">
            <a:extLst>
              <a:ext uri="{FF2B5EF4-FFF2-40B4-BE49-F238E27FC236}">
                <a16:creationId xmlns:a16="http://schemas.microsoft.com/office/drawing/2014/main" id="{133644C8-890B-44C5-B6CF-EA115C50E181}"/>
              </a:ext>
            </a:extLst>
          </p:cNvPr>
          <p:cNvSpPr>
            <a:spLocks noGrp="1"/>
          </p:cNvSpPr>
          <p:nvPr>
            <p:ph idx="1"/>
          </p:nvPr>
        </p:nvSpPr>
        <p:spPr>
          <a:xfrm>
            <a:off x="714374" y="2543175"/>
            <a:ext cx="3352801" cy="2324100"/>
          </a:xfrm>
        </p:spPr>
        <p:txBody>
          <a:bodyPr>
            <a:normAutofit/>
          </a:bodyPr>
          <a:lstStyle/>
          <a:p>
            <a:r>
              <a:rPr lang="en-US" dirty="0"/>
              <a:t>Local High School</a:t>
            </a:r>
          </a:p>
          <a:p>
            <a:r>
              <a:rPr lang="en-US" dirty="0"/>
              <a:t>Free to “check out”</a:t>
            </a:r>
          </a:p>
          <a:p>
            <a:r>
              <a:rPr lang="en-US" dirty="0"/>
              <a:t>Dressed over 65 students for Homecoming in October</a:t>
            </a:r>
          </a:p>
          <a:p>
            <a:endParaRPr lang="en-US" dirty="0"/>
          </a:p>
        </p:txBody>
      </p:sp>
      <p:pic>
        <p:nvPicPr>
          <p:cNvPr id="1026" name="Picture 2" descr="No photo description available.">
            <a:extLst>
              <a:ext uri="{FF2B5EF4-FFF2-40B4-BE49-F238E27FC236}">
                <a16:creationId xmlns:a16="http://schemas.microsoft.com/office/drawing/2014/main" id="{3AF312D6-4567-4756-B2FE-733BA0E51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624293"/>
            <a:ext cx="3790016" cy="2842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94206B9E-B24D-453B-AB81-B2349DB8A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3429000"/>
            <a:ext cx="2443163"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1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53F4-4A89-4F46-A6C9-861F54916161}"/>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2734F45A-CA8B-4DB4-B810-80059D2B900C}"/>
              </a:ext>
            </a:extLst>
          </p:cNvPr>
          <p:cNvSpPr>
            <a:spLocks noGrp="1"/>
          </p:cNvSpPr>
          <p:nvPr>
            <p:ph idx="1"/>
          </p:nvPr>
        </p:nvSpPr>
        <p:spPr/>
        <p:txBody>
          <a:bodyPr/>
          <a:lstStyle/>
          <a:p>
            <a:r>
              <a:rPr lang="en-US" dirty="0"/>
              <a:t>Contact Information:</a:t>
            </a:r>
          </a:p>
          <a:p>
            <a:r>
              <a:rPr lang="en-US" dirty="0"/>
              <a:t>Rachel Schichtl </a:t>
            </a:r>
            <a:r>
              <a:rPr lang="en-US" dirty="0">
                <a:hlinkClick r:id="rId2"/>
              </a:rPr>
              <a:t>rschichtl@uca.edu</a:t>
            </a:r>
            <a:endParaRPr lang="en-US" dirty="0"/>
          </a:p>
          <a:p>
            <a:r>
              <a:rPr lang="en-US" dirty="0"/>
              <a:t>LinkedIn </a:t>
            </a:r>
            <a:r>
              <a:rPr lang="en-US" dirty="0">
                <a:hlinkClick r:id="rId2"/>
              </a:rPr>
              <a:t>Rachel Schichtl</a:t>
            </a:r>
            <a:endParaRPr lang="en-US" dirty="0"/>
          </a:p>
        </p:txBody>
      </p:sp>
    </p:spTree>
    <p:extLst>
      <p:ext uri="{BB962C8B-B14F-4D97-AF65-F5344CB8AC3E}">
        <p14:creationId xmlns:p14="http://schemas.microsoft.com/office/powerpoint/2010/main" val="334527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C17D-7640-45B5-9AAC-C75CFC44B3B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1394855-9A55-4EB8-8804-E063C601EA8B}"/>
              </a:ext>
            </a:extLst>
          </p:cNvPr>
          <p:cNvSpPr>
            <a:spLocks noGrp="1"/>
          </p:cNvSpPr>
          <p:nvPr>
            <p:ph idx="1"/>
          </p:nvPr>
        </p:nvSpPr>
        <p:spPr/>
        <p:txBody>
          <a:bodyPr/>
          <a:lstStyle/>
          <a:p>
            <a:r>
              <a:rPr lang="en-US" dirty="0"/>
              <a:t>1. Examine current literature about food insecurity on college campuses. </a:t>
            </a:r>
          </a:p>
          <a:p>
            <a:r>
              <a:rPr lang="en-US" dirty="0"/>
              <a:t>2. Explore the effects of food insecurity on college campuses. </a:t>
            </a:r>
          </a:p>
          <a:p>
            <a:r>
              <a:rPr lang="en-US" dirty="0"/>
              <a:t>3. Discuss practical ways to set up a food pantry on college (or high school) campuses. </a:t>
            </a:r>
          </a:p>
          <a:p>
            <a:r>
              <a:rPr lang="en-US" dirty="0"/>
              <a:t>4. Explore other ways to support your students</a:t>
            </a:r>
          </a:p>
          <a:p>
            <a:pPr marL="0" indent="0">
              <a:buNone/>
            </a:pPr>
            <a:endParaRPr lang="en-US" dirty="0"/>
          </a:p>
        </p:txBody>
      </p:sp>
      <p:pic>
        <p:nvPicPr>
          <p:cNvPr id="8" name="Picture 7" descr="A picture containing writing implement, indoor, stationary, pencil&#10;&#10;Description automatically generated">
            <a:extLst>
              <a:ext uri="{FF2B5EF4-FFF2-40B4-BE49-F238E27FC236}">
                <a16:creationId xmlns:a16="http://schemas.microsoft.com/office/drawing/2014/main" id="{C978C943-5E62-4892-B6D2-1314E5CD84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30087" y="3740046"/>
            <a:ext cx="4407513" cy="2508354"/>
          </a:xfrm>
          <a:prstGeom prst="rect">
            <a:avLst/>
          </a:prstGeom>
        </p:spPr>
      </p:pic>
    </p:spTree>
    <p:extLst>
      <p:ext uri="{BB962C8B-B14F-4D97-AF65-F5344CB8AC3E}">
        <p14:creationId xmlns:p14="http://schemas.microsoft.com/office/powerpoint/2010/main" val="319361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F187-7600-4911-9062-6A24271CE35E}"/>
              </a:ext>
            </a:extLst>
          </p:cNvPr>
          <p:cNvSpPr>
            <a:spLocks noGrp="1"/>
          </p:cNvSpPr>
          <p:nvPr>
            <p:ph type="title"/>
          </p:nvPr>
        </p:nvSpPr>
        <p:spPr>
          <a:xfrm>
            <a:off x="806195" y="804672"/>
            <a:ext cx="3521359" cy="5248656"/>
          </a:xfrm>
        </p:spPr>
        <p:txBody>
          <a:bodyPr anchor="ctr">
            <a:normAutofit/>
          </a:bodyPr>
          <a:lstStyle/>
          <a:p>
            <a:pPr algn="ctr"/>
            <a:r>
              <a:rPr lang="en-US"/>
              <a:t>Food Insecurity on College Campuses</a:t>
            </a:r>
          </a:p>
        </p:txBody>
      </p:sp>
      <p:sp>
        <p:nvSpPr>
          <p:cNvPr id="3" name="Content Placeholder 2">
            <a:extLst>
              <a:ext uri="{FF2B5EF4-FFF2-40B4-BE49-F238E27FC236}">
                <a16:creationId xmlns:a16="http://schemas.microsoft.com/office/drawing/2014/main" id="{7015FA46-D5FC-496E-90A2-148FD0A0E2B6}"/>
              </a:ext>
            </a:extLst>
          </p:cNvPr>
          <p:cNvSpPr>
            <a:spLocks noGrp="1"/>
          </p:cNvSpPr>
          <p:nvPr>
            <p:ph idx="1"/>
          </p:nvPr>
        </p:nvSpPr>
        <p:spPr>
          <a:xfrm>
            <a:off x="4975861" y="804671"/>
            <a:ext cx="6399930" cy="5248657"/>
          </a:xfrm>
        </p:spPr>
        <p:txBody>
          <a:bodyPr anchor="ctr">
            <a:normAutofit/>
          </a:bodyPr>
          <a:lstStyle/>
          <a:p>
            <a:r>
              <a:rPr lang="en-US" dirty="0"/>
              <a:t>Food insecurity (FI) is defined by the United States Department of Agriculture (USDA) as having limited or uncertain access to an adequate and safe food supply that promotes active and healthy lifestyles for all members of the household.</a:t>
            </a:r>
            <a:endParaRPr lang="en-US"/>
          </a:p>
          <a:p>
            <a:r>
              <a:rPr lang="en-US" dirty="0"/>
              <a:t>FI is highest in Oregon with 59% (Patton-Lopez, Lopez-</a:t>
            </a:r>
            <a:r>
              <a:rPr lang="en-US" dirty="0" err="1"/>
              <a:t>Cevallas</a:t>
            </a:r>
            <a:r>
              <a:rPr lang="en-US" dirty="0"/>
              <a:t>, Cancel-Tirado &amp;Vasquez, 2014)</a:t>
            </a:r>
            <a:endParaRPr lang="en-US"/>
          </a:p>
          <a:p>
            <a:r>
              <a:rPr lang="en-US" dirty="0"/>
              <a:t>Hawaii at 45% (Chaparro, </a:t>
            </a:r>
            <a:r>
              <a:rPr lang="en-US" dirty="0" err="1"/>
              <a:t>Zaghloul</a:t>
            </a:r>
            <a:r>
              <a:rPr lang="en-US" dirty="0"/>
              <a:t>, </a:t>
            </a:r>
            <a:r>
              <a:rPr lang="en-US" dirty="0" err="1"/>
              <a:t>Holck</a:t>
            </a:r>
            <a:r>
              <a:rPr lang="en-US" dirty="0"/>
              <a:t> &amp; Dobbs, 2009)</a:t>
            </a:r>
            <a:endParaRPr lang="en-US"/>
          </a:p>
          <a:p>
            <a:r>
              <a:rPr lang="en-US" dirty="0"/>
              <a:t>39% at a New York City University (Freudenberg, Manzo, Jones, Kwan, </a:t>
            </a:r>
            <a:r>
              <a:rPr lang="en-US" dirty="0" err="1"/>
              <a:t>Tsui</a:t>
            </a:r>
            <a:r>
              <a:rPr lang="en-US" dirty="0"/>
              <a:t> &amp; Gagnon, 2011). </a:t>
            </a:r>
            <a:endParaRPr lang="en-US"/>
          </a:p>
        </p:txBody>
      </p:sp>
    </p:spTree>
    <p:extLst>
      <p:ext uri="{BB962C8B-B14F-4D97-AF65-F5344CB8AC3E}">
        <p14:creationId xmlns:p14="http://schemas.microsoft.com/office/powerpoint/2010/main" val="156286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C5E4-A0CC-47A8-B96E-F6AFAB5933B4}"/>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Continued</a:t>
            </a:r>
          </a:p>
        </p:txBody>
      </p:sp>
      <p:graphicFrame>
        <p:nvGraphicFramePr>
          <p:cNvPr id="5" name="Content Placeholder 2">
            <a:extLst>
              <a:ext uri="{FF2B5EF4-FFF2-40B4-BE49-F238E27FC236}">
                <a16:creationId xmlns:a16="http://schemas.microsoft.com/office/drawing/2014/main" id="{9EA58CEE-5827-4B50-AF52-AD3F665341AB}"/>
              </a:ext>
            </a:extLst>
          </p:cNvPr>
          <p:cNvGraphicFramePr>
            <a:graphicFrameLocks noGrp="1"/>
          </p:cNvGraphicFramePr>
          <p:nvPr>
            <p:ph idx="1"/>
            <p:extLst>
              <p:ext uri="{D42A27DB-BD31-4B8C-83A1-F6EECF244321}">
                <p14:modId xmlns:p14="http://schemas.microsoft.com/office/powerpoint/2010/main" val="339824392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1212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61E4-8324-4185-8991-23C1DAE548A4}"/>
              </a:ext>
            </a:extLst>
          </p:cNvPr>
          <p:cNvSpPr>
            <a:spLocks noGrp="1"/>
          </p:cNvSpPr>
          <p:nvPr>
            <p:ph type="title"/>
          </p:nvPr>
        </p:nvSpPr>
        <p:spPr/>
        <p:txBody>
          <a:bodyPr/>
          <a:lstStyle/>
          <a:p>
            <a:r>
              <a:rPr lang="en-US" dirty="0"/>
              <a:t>Effects of Food Insecurity</a:t>
            </a:r>
          </a:p>
        </p:txBody>
      </p:sp>
      <p:sp>
        <p:nvSpPr>
          <p:cNvPr id="3" name="Content Placeholder 2">
            <a:extLst>
              <a:ext uri="{FF2B5EF4-FFF2-40B4-BE49-F238E27FC236}">
                <a16:creationId xmlns:a16="http://schemas.microsoft.com/office/drawing/2014/main" id="{10C787B7-CBFC-4477-B07F-0E97C1513E03}"/>
              </a:ext>
            </a:extLst>
          </p:cNvPr>
          <p:cNvSpPr>
            <a:spLocks noGrp="1"/>
          </p:cNvSpPr>
          <p:nvPr>
            <p:ph idx="1"/>
          </p:nvPr>
        </p:nvSpPr>
        <p:spPr/>
        <p:txBody>
          <a:bodyPr>
            <a:normAutofit/>
          </a:bodyPr>
          <a:lstStyle/>
          <a:p>
            <a:r>
              <a:rPr lang="en-US" dirty="0"/>
              <a:t>unhealthy eating practices (Gallegos, Ramsey &amp; Ong, 2014)</a:t>
            </a:r>
          </a:p>
          <a:p>
            <a:r>
              <a:rPr lang="en-US" dirty="0"/>
              <a:t>increase in the likelihood of chronic illness ( Pan, Sherry, </a:t>
            </a:r>
            <a:r>
              <a:rPr lang="en-US" dirty="0" err="1"/>
              <a:t>Njail</a:t>
            </a:r>
            <a:r>
              <a:rPr lang="en-US" dirty="0"/>
              <a:t> &amp; </a:t>
            </a:r>
            <a:r>
              <a:rPr lang="en-US" dirty="0" err="1"/>
              <a:t>Blanck</a:t>
            </a:r>
            <a:r>
              <a:rPr lang="en-US" dirty="0"/>
              <a:t>, 2012; Parker, </a:t>
            </a:r>
            <a:r>
              <a:rPr lang="en-US" dirty="0" err="1"/>
              <a:t>Widome</a:t>
            </a:r>
            <a:r>
              <a:rPr lang="en-US" dirty="0"/>
              <a:t>, Nettleton &amp; Pereira, 2010; Seligman, </a:t>
            </a:r>
            <a:r>
              <a:rPr lang="en-US" dirty="0" err="1"/>
              <a:t>Laraia</a:t>
            </a:r>
            <a:r>
              <a:rPr lang="en-US" dirty="0"/>
              <a:t> &amp; </a:t>
            </a:r>
            <a:r>
              <a:rPr lang="en-US" dirty="0" err="1"/>
              <a:t>Kushel</a:t>
            </a:r>
            <a:r>
              <a:rPr lang="en-US" dirty="0"/>
              <a:t>, 2010)</a:t>
            </a:r>
          </a:p>
          <a:p>
            <a:r>
              <a:rPr lang="en-US" dirty="0"/>
              <a:t>issues with mental illness and stress (Martin, Maddocks, Chen, Gilman &amp; Colman, 2016)</a:t>
            </a:r>
          </a:p>
          <a:p>
            <a:r>
              <a:rPr lang="en-US" dirty="0"/>
              <a:t>self-reported poorer health (Hughes, </a:t>
            </a:r>
            <a:r>
              <a:rPr lang="en-US" dirty="0" err="1"/>
              <a:t>Serebryanikova</a:t>
            </a:r>
            <a:r>
              <a:rPr lang="en-US" dirty="0"/>
              <a:t>, Donaldson &amp; </a:t>
            </a:r>
            <a:r>
              <a:rPr lang="en-US" dirty="0" err="1"/>
              <a:t>Leveritt</a:t>
            </a:r>
            <a:r>
              <a:rPr lang="en-US" dirty="0"/>
              <a:t>, 2011) </a:t>
            </a:r>
          </a:p>
          <a:p>
            <a:r>
              <a:rPr lang="en-US" dirty="0"/>
              <a:t>higher rates of substance abuse (Lin et al., 2014) </a:t>
            </a:r>
          </a:p>
          <a:p>
            <a:r>
              <a:rPr lang="en-US" dirty="0"/>
              <a:t>fatigue (Munro, Quayle, Simpson &amp; Barnsley, 2013) </a:t>
            </a:r>
          </a:p>
          <a:p>
            <a:r>
              <a:rPr lang="en-US" dirty="0"/>
              <a:t>and depression (</a:t>
            </a:r>
            <a:r>
              <a:rPr lang="en-US" dirty="0" err="1"/>
              <a:t>Bruening</a:t>
            </a:r>
            <a:r>
              <a:rPr lang="en-US" dirty="0"/>
              <a:t> et al., 2016) </a:t>
            </a:r>
          </a:p>
          <a:p>
            <a:endParaRPr lang="en-US" dirty="0"/>
          </a:p>
        </p:txBody>
      </p:sp>
    </p:spTree>
    <p:extLst>
      <p:ext uri="{BB962C8B-B14F-4D97-AF65-F5344CB8AC3E}">
        <p14:creationId xmlns:p14="http://schemas.microsoft.com/office/powerpoint/2010/main" val="365156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E85F-2B77-46B5-8C92-75A368E2A3F6}"/>
              </a:ext>
            </a:extLst>
          </p:cNvPr>
          <p:cNvSpPr>
            <a:spLocks noGrp="1"/>
          </p:cNvSpPr>
          <p:nvPr>
            <p:ph type="title"/>
          </p:nvPr>
        </p:nvSpPr>
        <p:spPr/>
        <p:txBody>
          <a:bodyPr/>
          <a:lstStyle/>
          <a:p>
            <a:r>
              <a:rPr lang="en-US" dirty="0"/>
              <a:t>Effects continued</a:t>
            </a:r>
          </a:p>
        </p:txBody>
      </p:sp>
      <p:sp>
        <p:nvSpPr>
          <p:cNvPr id="3" name="Content Placeholder 2">
            <a:extLst>
              <a:ext uri="{FF2B5EF4-FFF2-40B4-BE49-F238E27FC236}">
                <a16:creationId xmlns:a16="http://schemas.microsoft.com/office/drawing/2014/main" id="{0A453ADE-0BBA-4834-842B-246E76596063}"/>
              </a:ext>
            </a:extLst>
          </p:cNvPr>
          <p:cNvSpPr>
            <a:spLocks noGrp="1"/>
          </p:cNvSpPr>
          <p:nvPr>
            <p:ph idx="1"/>
          </p:nvPr>
        </p:nvSpPr>
        <p:spPr/>
        <p:txBody>
          <a:bodyPr/>
          <a:lstStyle/>
          <a:p>
            <a:r>
              <a:rPr lang="en-US" dirty="0"/>
              <a:t>There is evidence to support a relationship between FI and GPA, with students that have greater FI have the lowest GPA range (</a:t>
            </a:r>
            <a:r>
              <a:rPr lang="en-US" dirty="0" err="1"/>
              <a:t>Maroto</a:t>
            </a:r>
            <a:r>
              <a:rPr lang="en-US" dirty="0"/>
              <a:t>, Snelling &amp; </a:t>
            </a:r>
            <a:r>
              <a:rPr lang="en-US" dirty="0" err="1"/>
              <a:t>Linck</a:t>
            </a:r>
            <a:r>
              <a:rPr lang="en-US" dirty="0"/>
              <a:t>, 2014) in community college settings. </a:t>
            </a:r>
          </a:p>
          <a:p>
            <a:r>
              <a:rPr lang="en-US" dirty="0"/>
              <a:t>FI in K-12 populations is detrimental to success and thus could translate to the same effect in college-aged students and their academic success (Cole &amp; Barber, 2003; Hinton et al., 2010; Jyoti, </a:t>
            </a:r>
            <a:r>
              <a:rPr lang="en-US" dirty="0" err="1"/>
              <a:t>Frongillo</a:t>
            </a:r>
            <a:r>
              <a:rPr lang="en-US" dirty="0"/>
              <a:t>, &amp; Jones, 2005). </a:t>
            </a:r>
          </a:p>
          <a:p>
            <a:endParaRPr lang="en-US" dirty="0"/>
          </a:p>
        </p:txBody>
      </p:sp>
    </p:spTree>
    <p:extLst>
      <p:ext uri="{BB962C8B-B14F-4D97-AF65-F5344CB8AC3E}">
        <p14:creationId xmlns:p14="http://schemas.microsoft.com/office/powerpoint/2010/main" val="12703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EC15-4B2C-4E8B-93DA-60562D78DB4E}"/>
              </a:ext>
            </a:extLst>
          </p:cNvPr>
          <p:cNvSpPr>
            <a:spLocks noGrp="1"/>
          </p:cNvSpPr>
          <p:nvPr>
            <p:ph type="title"/>
          </p:nvPr>
        </p:nvSpPr>
        <p:spPr>
          <a:xfrm>
            <a:off x="806195" y="804672"/>
            <a:ext cx="3521359" cy="5248656"/>
          </a:xfrm>
        </p:spPr>
        <p:txBody>
          <a:bodyPr anchor="ctr">
            <a:normAutofit/>
          </a:bodyPr>
          <a:lstStyle/>
          <a:p>
            <a:pPr algn="ctr"/>
            <a:r>
              <a:rPr lang="en-US" dirty="0"/>
              <a:t>Space</a:t>
            </a:r>
            <a:endParaRPr lang="en-US"/>
          </a:p>
        </p:txBody>
      </p:sp>
      <p:sp>
        <p:nvSpPr>
          <p:cNvPr id="3" name="Content Placeholder 2">
            <a:extLst>
              <a:ext uri="{FF2B5EF4-FFF2-40B4-BE49-F238E27FC236}">
                <a16:creationId xmlns:a16="http://schemas.microsoft.com/office/drawing/2014/main" id="{F3951BBD-AD95-4F09-A0B7-BAA0A97486E2}"/>
              </a:ext>
            </a:extLst>
          </p:cNvPr>
          <p:cNvSpPr>
            <a:spLocks noGrp="1"/>
          </p:cNvSpPr>
          <p:nvPr>
            <p:ph idx="1"/>
          </p:nvPr>
        </p:nvSpPr>
        <p:spPr>
          <a:xfrm>
            <a:off x="4975861" y="804671"/>
            <a:ext cx="6399930" cy="5248657"/>
          </a:xfrm>
        </p:spPr>
        <p:txBody>
          <a:bodyPr anchor="ctr">
            <a:normAutofit/>
          </a:bodyPr>
          <a:lstStyle/>
          <a:p>
            <a:r>
              <a:rPr lang="en-US" dirty="0"/>
              <a:t>Where are you going to put your food pantry?</a:t>
            </a:r>
          </a:p>
        </p:txBody>
      </p:sp>
    </p:spTree>
    <p:extLst>
      <p:ext uri="{BB962C8B-B14F-4D97-AF65-F5344CB8AC3E}">
        <p14:creationId xmlns:p14="http://schemas.microsoft.com/office/powerpoint/2010/main" val="105241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9774-FFC0-4A63-9EC1-6B9FA777334F}"/>
              </a:ext>
            </a:extLst>
          </p:cNvPr>
          <p:cNvSpPr>
            <a:spLocks noGrp="1"/>
          </p:cNvSpPr>
          <p:nvPr>
            <p:ph type="title"/>
          </p:nvPr>
        </p:nvSpPr>
        <p:spPr>
          <a:xfrm>
            <a:off x="646111" y="1447799"/>
            <a:ext cx="3105075" cy="1444750"/>
          </a:xfrm>
        </p:spPr>
        <p:txBody>
          <a:bodyPr anchor="b">
            <a:normAutofit/>
          </a:bodyPr>
          <a:lstStyle/>
          <a:p>
            <a:endParaRPr lang="en-US" sz="3200"/>
          </a:p>
        </p:txBody>
      </p:sp>
      <p:sp>
        <p:nvSpPr>
          <p:cNvPr id="3078" name="Content Placeholder 3077">
            <a:extLst>
              <a:ext uri="{FF2B5EF4-FFF2-40B4-BE49-F238E27FC236}">
                <a16:creationId xmlns:a16="http://schemas.microsoft.com/office/drawing/2014/main" id="{588FA157-D58A-4A22-9A03-4523688D2090}"/>
              </a:ext>
            </a:extLst>
          </p:cNvPr>
          <p:cNvSpPr>
            <a:spLocks noGrp="1"/>
          </p:cNvSpPr>
          <p:nvPr>
            <p:ph idx="1"/>
          </p:nvPr>
        </p:nvSpPr>
        <p:spPr>
          <a:xfrm>
            <a:off x="646111" y="3088493"/>
            <a:ext cx="3104751" cy="2931307"/>
          </a:xfrm>
        </p:spPr>
        <p:txBody>
          <a:bodyPr>
            <a:normAutofit/>
          </a:bodyPr>
          <a:lstStyle/>
          <a:p>
            <a:r>
              <a:rPr lang="en-US" sz="1600" dirty="0"/>
              <a:t>Faulkner Country Free Pantry</a:t>
            </a:r>
          </a:p>
        </p:txBody>
      </p:sp>
      <p:pic>
        <p:nvPicPr>
          <p:cNvPr id="3076" name="Picture 4" descr="May be an image of one or more people and people standing">
            <a:extLst>
              <a:ext uri="{FF2B5EF4-FFF2-40B4-BE49-F238E27FC236}">
                <a16:creationId xmlns:a16="http://schemas.microsoft.com/office/drawing/2014/main" id="{83456856-A758-48C8-93FB-E01A7A9B75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8452" y="1635118"/>
            <a:ext cx="3148022" cy="419736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74" name="Picture 2" descr="May be an image of fruit">
            <a:extLst>
              <a:ext uri="{FF2B5EF4-FFF2-40B4-BE49-F238E27FC236}">
                <a16:creationId xmlns:a16="http://schemas.microsoft.com/office/drawing/2014/main" id="{FFA6BD5B-F3D2-4925-9524-95349D4AD5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603" r="2" b="2"/>
          <a:stretch/>
        </p:blipFill>
        <p:spPr bwMode="auto">
          <a:xfrm>
            <a:off x="8394091" y="1962582"/>
            <a:ext cx="3148022" cy="354243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3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B3E1-F91B-40B0-8BCC-161EB006E007}"/>
              </a:ext>
            </a:extLst>
          </p:cNvPr>
          <p:cNvSpPr>
            <a:spLocks noGrp="1"/>
          </p:cNvSpPr>
          <p:nvPr>
            <p:ph type="title"/>
          </p:nvPr>
        </p:nvSpPr>
        <p:spPr/>
        <p:txBody>
          <a:bodyPr/>
          <a:lstStyle/>
          <a:p>
            <a:r>
              <a:rPr lang="en-US" dirty="0"/>
              <a:t>Options for Food Pantries</a:t>
            </a:r>
          </a:p>
        </p:txBody>
      </p:sp>
      <p:pic>
        <p:nvPicPr>
          <p:cNvPr id="6" name="Content Placeholder 5" descr="A picture containing text, indoor, shelf&#10;&#10;Description automatically generated">
            <a:extLst>
              <a:ext uri="{FF2B5EF4-FFF2-40B4-BE49-F238E27FC236}">
                <a16:creationId xmlns:a16="http://schemas.microsoft.com/office/drawing/2014/main" id="{8C5C56A1-3A53-44D8-8D01-A7DC35EA6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3864" y="2014194"/>
            <a:ext cx="3553321" cy="3715268"/>
          </a:xfrm>
        </p:spPr>
      </p:pic>
      <p:pic>
        <p:nvPicPr>
          <p:cNvPr id="1028" name="Picture 4">
            <a:extLst>
              <a:ext uri="{FF2B5EF4-FFF2-40B4-BE49-F238E27FC236}">
                <a16:creationId xmlns:a16="http://schemas.microsoft.com/office/drawing/2014/main" id="{34A40C27-4373-4513-A773-310D1558D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7" y="2052294"/>
            <a:ext cx="4828036" cy="371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84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31</TotalTime>
  <Words>678</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Century Gothic</vt:lpstr>
      <vt:lpstr>Garamond</vt:lpstr>
      <vt:lpstr>Savon</vt:lpstr>
      <vt:lpstr>Setting your Students Up for Success: Food Pantries on College Campuses</vt:lpstr>
      <vt:lpstr>Objectives</vt:lpstr>
      <vt:lpstr>Food Insecurity on College Campuses</vt:lpstr>
      <vt:lpstr>Continued</vt:lpstr>
      <vt:lpstr>Effects of Food Insecurity</vt:lpstr>
      <vt:lpstr>Effects continued</vt:lpstr>
      <vt:lpstr>Space</vt:lpstr>
      <vt:lpstr>PowerPoint Presentation</vt:lpstr>
      <vt:lpstr>Options for Food Pantries</vt:lpstr>
      <vt:lpstr>Certain Free Little Pantry (Conway High School)</vt:lpstr>
      <vt:lpstr>What are some great food items to donate?</vt:lpstr>
      <vt:lpstr>Recipients</vt:lpstr>
      <vt:lpstr>Items besides food</vt:lpstr>
      <vt:lpstr>WOW Closet (World of Work)</vt:lpstr>
      <vt:lpstr>Check Out Closet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“Why”and “How” of Campus Food Pantries</dc:title>
  <dc:creator>Nick Schichtl</dc:creator>
  <cp:lastModifiedBy>Kim Kamin</cp:lastModifiedBy>
  <cp:revision>3</cp:revision>
  <dcterms:created xsi:type="dcterms:W3CDTF">2021-03-09T14:55:41Z</dcterms:created>
  <dcterms:modified xsi:type="dcterms:W3CDTF">2022-03-18T14:34:56Z</dcterms:modified>
</cp:coreProperties>
</file>