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9" r:id="rId1"/>
  </p:sldMasterIdLst>
  <p:notesMasterIdLst>
    <p:notesMasterId r:id="rId38"/>
  </p:notesMasterIdLst>
  <p:sldIdLst>
    <p:sldId id="256" r:id="rId2"/>
    <p:sldId id="257" r:id="rId3"/>
    <p:sldId id="259" r:id="rId4"/>
    <p:sldId id="295" r:id="rId5"/>
    <p:sldId id="258" r:id="rId6"/>
    <p:sldId id="260" r:id="rId7"/>
    <p:sldId id="261" r:id="rId8"/>
    <p:sldId id="262" r:id="rId9"/>
    <p:sldId id="291" r:id="rId10"/>
    <p:sldId id="263" r:id="rId11"/>
    <p:sldId id="281" r:id="rId12"/>
    <p:sldId id="272" r:id="rId13"/>
    <p:sldId id="264" r:id="rId14"/>
    <p:sldId id="265" r:id="rId15"/>
    <p:sldId id="266" r:id="rId16"/>
    <p:sldId id="267" r:id="rId17"/>
    <p:sldId id="268" r:id="rId18"/>
    <p:sldId id="269" r:id="rId19"/>
    <p:sldId id="270" r:id="rId20"/>
    <p:sldId id="273" r:id="rId21"/>
    <p:sldId id="274" r:id="rId22"/>
    <p:sldId id="276" r:id="rId23"/>
    <p:sldId id="277" r:id="rId24"/>
    <p:sldId id="278" r:id="rId25"/>
    <p:sldId id="280" r:id="rId26"/>
    <p:sldId id="289" r:id="rId27"/>
    <p:sldId id="294" r:id="rId28"/>
    <p:sldId id="285" r:id="rId29"/>
    <p:sldId id="293" r:id="rId30"/>
    <p:sldId id="279" r:id="rId31"/>
    <p:sldId id="282" r:id="rId32"/>
    <p:sldId id="292" r:id="rId33"/>
    <p:sldId id="283" r:id="rId34"/>
    <p:sldId id="287" r:id="rId35"/>
    <p:sldId id="290" r:id="rId36"/>
    <p:sldId id="29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Franklin Gothic Book"/>
          <a:ea typeface="Franklin Gothic Book"/>
          <a:cs typeface="Franklin Gothic Book"/>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D4CA"/>
          </a:solidFill>
        </a:fill>
      </a:tcStyle>
    </a:wholeTbl>
    <a:band2H>
      <a:tcTxStyle/>
      <a:tcStyle>
        <a:tcBdr/>
        <a:fill>
          <a:solidFill>
            <a:srgbClr val="FBEBE7"/>
          </a:solidFill>
        </a:fill>
      </a:tcStyle>
    </a:band2H>
    <a:firstCol>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Franklin Gothic Book"/>
          <a:ea typeface="Franklin Gothic Book"/>
          <a:cs typeface="Franklin Gothic Book"/>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DDACD"/>
          </a:solidFill>
        </a:fill>
      </a:tcStyle>
    </a:wholeTbl>
    <a:band2H>
      <a:tcTxStyle/>
      <a:tcStyle>
        <a:tcBdr/>
        <a:fill>
          <a:solidFill>
            <a:srgbClr val="F6EDE8"/>
          </a:solidFill>
        </a:fill>
      </a:tcStyle>
    </a:band2H>
    <a:firstCol>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Franklin Gothic Book"/>
          <a:ea typeface="Franklin Gothic Book"/>
          <a:cs typeface="Franklin Gothic Book"/>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D3D3"/>
          </a:solidFill>
        </a:fill>
      </a:tcStyle>
    </a:wholeTbl>
    <a:band2H>
      <a:tcTxStyle/>
      <a:tcStyle>
        <a:tcBdr/>
        <a:fill>
          <a:solidFill>
            <a:srgbClr val="EFEAEA"/>
          </a:solidFill>
        </a:fill>
      </a:tcStyle>
    </a:band2H>
    <a:firstCol>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Franklin Gothic Book"/>
          <a:ea typeface="Franklin Gothic Book"/>
          <a:cs typeface="Franklin Gothic Book"/>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Franklin Gothic Book"/>
          <a:ea typeface="Franklin Gothic Book"/>
          <a:cs typeface="Franklin Gothic Book"/>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Franklin Gothic Book"/>
          <a:ea typeface="Franklin Gothic Book"/>
          <a:cs typeface="Franklin Gothic Book"/>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Franklin Gothic Book"/>
          <a:ea typeface="Franklin Gothic Book"/>
          <a:cs typeface="Franklin Gothic Book"/>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Franklin Gothic Book"/>
          <a:ea typeface="Franklin Gothic Book"/>
          <a:cs typeface="Franklin Gothic Book"/>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Franklin Gothic Book"/>
          <a:ea typeface="Franklin Gothic Book"/>
          <a:cs typeface="Franklin Gothic Book"/>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Franklin Gothic Book"/>
          <a:ea typeface="Franklin Gothic Book"/>
          <a:cs typeface="Franklin Gothic Book"/>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Franklin Gothic Book"/>
          <a:ea typeface="Franklin Gothic Book"/>
          <a:cs typeface="Franklin Gothic Book"/>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Franklin Gothic Book"/>
          <a:ea typeface="Franklin Gothic Book"/>
          <a:cs typeface="Franklin Gothic Book"/>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Franklin Gothic Book"/>
          <a:ea typeface="Franklin Gothic Book"/>
          <a:cs typeface="Franklin Gothic Book"/>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48" autoAdjust="0"/>
    <p:restoredTop sz="92570" autoAdjust="0"/>
  </p:normalViewPr>
  <p:slideViewPr>
    <p:cSldViewPr snapToGrid="0">
      <p:cViewPr varScale="1">
        <p:scale>
          <a:sx n="81" d="100"/>
          <a:sy n="81" d="100"/>
        </p:scale>
        <p:origin x="270" y="78"/>
      </p:cViewPr>
      <p:guideLst/>
    </p:cSldViewPr>
  </p:slideViewPr>
  <p:notesTextViewPr>
    <p:cViewPr>
      <p:scale>
        <a:sx n="1" d="1"/>
        <a:sy n="1" d="1"/>
      </p:scale>
      <p:origin x="0" y="0"/>
    </p:cViewPr>
  </p:notesTextViewPr>
  <p:notesViewPr>
    <p:cSldViewPr snapToGrid="0">
      <p:cViewPr varScale="1">
        <p:scale>
          <a:sx n="67" d="100"/>
          <a:sy n="67" d="100"/>
        </p:scale>
        <p:origin x="2349" y="5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1" name="Shape 111"/>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12" name="Shape 11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23" name="Shape 123"/>
          <p:cNvSpPr>
            <a:spLocks noGrp="1"/>
          </p:cNvSpPr>
          <p:nvPr>
            <p:ph type="body" sz="quarter" idx="1"/>
          </p:nvPr>
        </p:nvSpPr>
        <p:spPr>
          <a:prstGeom prst="rect">
            <a:avLst/>
          </a:prstGeom>
        </p:spPr>
        <p:txBody>
          <a:bodyPr/>
          <a:lstStyle/>
          <a:p>
            <a:r>
              <a:rPr dirty="0"/>
              <a:t>                                                                                                                                                                                                                                            </a:t>
            </a:r>
          </a:p>
          <a:p>
            <a:r>
              <a:rPr dirty="0"/>
              <a:t>               </a:t>
            </a:r>
          </a:p>
          <a:p>
            <a:r>
              <a:rPr dirty="0"/>
              <a:t> </a:t>
            </a:r>
          </a:p>
          <a:p>
            <a:r>
              <a:rPr dirty="0"/>
              <a:t>  </a:t>
            </a:r>
          </a:p>
          <a:p>
            <a:endParaRPr dirty="0"/>
          </a:p>
          <a:p>
            <a:r>
              <a:rPr dirty="0"/>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5018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48" name="Shape 148"/>
          <p:cNvSpPr>
            <a:spLocks noGrp="1"/>
          </p:cNvSpPr>
          <p:nvPr>
            <p:ph type="body" sz="quarter" idx="1"/>
          </p:nvPr>
        </p:nvSpPr>
        <p:spPr>
          <a:prstGeom prst="rect">
            <a:avLst/>
          </a:prstGeom>
        </p:spPr>
        <p:txBody>
          <a:bodyPr/>
          <a:lstStyle/>
          <a:p>
            <a:r>
              <a:rPr dirty="0"/>
              <a:t>Simply put weather refers to as the state of the atmosphere in a location at a given place or time as regards to heat, dryness, sunshine, wind, rain, pressure, moisture etc. While one immediately thinks about storms and  hurricane in the Caribbean we forced to consider emergencies. What comes to mind is the recent eruption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7598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7972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9194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CF769-D4D0-48EB-B425-39F8AEF511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F06B88-E4C3-4EBB-B225-171EB29D63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8951C1-7B71-42D9-B790-566150D1857A}"/>
              </a:ext>
            </a:extLst>
          </p:cNvPr>
          <p:cNvSpPr>
            <a:spLocks noGrp="1"/>
          </p:cNvSpPr>
          <p:nvPr>
            <p:ph type="dt" sz="half" idx="10"/>
          </p:nvPr>
        </p:nvSpPr>
        <p:spPr/>
        <p:txBody>
          <a:bodyPr/>
          <a:lstStyle/>
          <a:p>
            <a:fld id="{ED4C78D1-F5F9-4A35-937B-7DD64814CA49}" type="datetimeFigureOut">
              <a:rPr lang="en-US" smtClean="0"/>
              <a:t>3/21/2022</a:t>
            </a:fld>
            <a:endParaRPr lang="en-US" dirty="0"/>
          </a:p>
        </p:txBody>
      </p:sp>
      <p:sp>
        <p:nvSpPr>
          <p:cNvPr id="5" name="Footer Placeholder 4">
            <a:extLst>
              <a:ext uri="{FF2B5EF4-FFF2-40B4-BE49-F238E27FC236}">
                <a16:creationId xmlns:a16="http://schemas.microsoft.com/office/drawing/2014/main" id="{98C96C3F-9BB2-4770-A79C-3E8C304E02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02A5C4F-79BC-4D8F-9E6D-B81600EBDACE}"/>
              </a:ext>
            </a:extLst>
          </p:cNvPr>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736743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332CD-712C-4B8E-B2EF-2C198EAAC5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F3CD77-10A0-43DA-8CBB-FB95ACEF85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1834B4-C1E3-4323-A56F-90B74B3763B2}"/>
              </a:ext>
            </a:extLst>
          </p:cNvPr>
          <p:cNvSpPr>
            <a:spLocks noGrp="1"/>
          </p:cNvSpPr>
          <p:nvPr>
            <p:ph type="dt" sz="half" idx="10"/>
          </p:nvPr>
        </p:nvSpPr>
        <p:spPr/>
        <p:txBody>
          <a:bodyPr/>
          <a:lstStyle/>
          <a:p>
            <a:fld id="{ED4C78D1-F5F9-4A35-937B-7DD64814CA49}" type="datetimeFigureOut">
              <a:rPr lang="en-US" smtClean="0"/>
              <a:t>3/21/2022</a:t>
            </a:fld>
            <a:endParaRPr lang="en-US" dirty="0"/>
          </a:p>
        </p:txBody>
      </p:sp>
      <p:sp>
        <p:nvSpPr>
          <p:cNvPr id="5" name="Footer Placeholder 4">
            <a:extLst>
              <a:ext uri="{FF2B5EF4-FFF2-40B4-BE49-F238E27FC236}">
                <a16:creationId xmlns:a16="http://schemas.microsoft.com/office/drawing/2014/main" id="{8C829725-5C3A-4EF7-AAD4-2931599B4E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AC80E5C-E85B-495E-880F-3919D3789005}"/>
              </a:ext>
            </a:extLst>
          </p:cNvPr>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858517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F5E1CF-B148-4740-99BF-C4760EDAF7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4CDA34-6830-445E-A37D-6172DFE730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013F0-E69F-456D-BE85-2878B6061F5C}"/>
              </a:ext>
            </a:extLst>
          </p:cNvPr>
          <p:cNvSpPr>
            <a:spLocks noGrp="1"/>
          </p:cNvSpPr>
          <p:nvPr>
            <p:ph type="dt" sz="half" idx="10"/>
          </p:nvPr>
        </p:nvSpPr>
        <p:spPr/>
        <p:txBody>
          <a:bodyPr/>
          <a:lstStyle/>
          <a:p>
            <a:fld id="{ED4C78D1-F5F9-4A35-937B-7DD64814CA49}" type="datetimeFigureOut">
              <a:rPr lang="en-US" smtClean="0"/>
              <a:t>3/21/2022</a:t>
            </a:fld>
            <a:endParaRPr lang="en-US" dirty="0"/>
          </a:p>
        </p:txBody>
      </p:sp>
      <p:sp>
        <p:nvSpPr>
          <p:cNvPr id="5" name="Footer Placeholder 4">
            <a:extLst>
              <a:ext uri="{FF2B5EF4-FFF2-40B4-BE49-F238E27FC236}">
                <a16:creationId xmlns:a16="http://schemas.microsoft.com/office/drawing/2014/main" id="{25165227-8381-4F26-9DD3-434CC1EE55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8FF1C5-C54F-498A-9EA1-BF39CC045E8F}"/>
              </a:ext>
            </a:extLst>
          </p:cNvPr>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707723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Slide 0">
    <p:bg>
      <p:bgPr>
        <a:solidFill>
          <a:srgbClr val="000000"/>
        </a:solidFill>
        <a:effectLst/>
      </p:bgPr>
    </p:bg>
    <p:spTree>
      <p:nvGrpSpPr>
        <p:cNvPr id="1" name=""/>
        <p:cNvGrpSpPr/>
        <p:nvPr/>
      </p:nvGrpSpPr>
      <p:grpSpPr>
        <a:xfrm>
          <a:off x="0" y="0"/>
          <a:ext cx="0" cy="0"/>
          <a:chOff x="0" y="0"/>
          <a:chExt cx="0" cy="0"/>
        </a:xfrm>
      </p:grpSpPr>
      <p:sp>
        <p:nvSpPr>
          <p:cNvPr id="25" name="Title Text"/>
          <p:cNvSpPr txBox="1">
            <a:spLocks noGrp="1"/>
          </p:cNvSpPr>
          <p:nvPr>
            <p:ph type="title"/>
          </p:nvPr>
        </p:nvSpPr>
        <p:spPr>
          <a:xfrm>
            <a:off x="1097280" y="758951"/>
            <a:ext cx="10058401" cy="3566161"/>
          </a:xfrm>
          <a:prstGeom prst="rect">
            <a:avLst/>
          </a:prstGeom>
        </p:spPr>
        <p:txBody>
          <a:bodyPr/>
          <a:lstStyle>
            <a:lvl1pPr>
              <a:defRPr sz="8000" spc="-50">
                <a:solidFill>
                  <a:srgbClr val="FFFFFF"/>
                </a:solidFill>
              </a:defRPr>
            </a:lvl1pPr>
          </a:lstStyle>
          <a:p>
            <a:r>
              <a:t>Title Text</a:t>
            </a:r>
          </a:p>
        </p:txBody>
      </p:sp>
      <p:sp>
        <p:nvSpPr>
          <p:cNvPr id="26" name="Body Level One…"/>
          <p:cNvSpPr txBox="1">
            <a:spLocks noGrp="1"/>
          </p:cNvSpPr>
          <p:nvPr>
            <p:ph type="body" sz="quarter" idx="1"/>
          </p:nvPr>
        </p:nvSpPr>
        <p:spPr>
          <a:xfrm>
            <a:off x="1100050" y="4645152"/>
            <a:ext cx="10058401" cy="1143001"/>
          </a:xfrm>
          <a:prstGeom prst="rect">
            <a:avLst/>
          </a:prstGeom>
        </p:spPr>
        <p:txBody>
          <a:bodyPr lIns="45719" tIns="45719" rIns="45719" bIns="45719"/>
          <a:lstStyle>
            <a:lvl1pPr marL="0" indent="0">
              <a:buClrTx/>
              <a:buSzTx/>
              <a:buFontTx/>
              <a:buNone/>
              <a:defRPr sz="2400" cap="all" spc="200">
                <a:solidFill>
                  <a:srgbClr val="FFFFFF"/>
                </a:solidFill>
              </a:defRPr>
            </a:lvl1pPr>
            <a:lvl2pPr marL="0" indent="457200">
              <a:buClrTx/>
              <a:buSzTx/>
              <a:buFontTx/>
              <a:buNone/>
              <a:defRPr sz="2400" cap="all" spc="200">
                <a:solidFill>
                  <a:srgbClr val="FFFFFF"/>
                </a:solidFill>
              </a:defRPr>
            </a:lvl2pPr>
            <a:lvl3pPr marL="0" indent="914400">
              <a:buClrTx/>
              <a:buSzTx/>
              <a:buFontTx/>
              <a:buNone/>
              <a:defRPr sz="2400" cap="all" spc="200">
                <a:solidFill>
                  <a:srgbClr val="FFFFFF"/>
                </a:solidFill>
              </a:defRPr>
            </a:lvl3pPr>
            <a:lvl4pPr marL="0" indent="1371600">
              <a:buClrTx/>
              <a:buSzTx/>
              <a:buFontTx/>
              <a:buNone/>
              <a:defRPr sz="2400" cap="all" spc="200">
                <a:solidFill>
                  <a:srgbClr val="FFFFFF"/>
                </a:solidFill>
              </a:defRPr>
            </a:lvl4pPr>
            <a:lvl5pPr marL="0" indent="1828800">
              <a:buClrTx/>
              <a:buSzTx/>
              <a:buFontTx/>
              <a:buNone/>
              <a:defRPr sz="2400" cap="all" spc="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414751644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1_Content with Caption">
    <p:spTree>
      <p:nvGrpSpPr>
        <p:cNvPr id="1" name=""/>
        <p:cNvGrpSpPr/>
        <p:nvPr/>
      </p:nvGrpSpPr>
      <p:grpSpPr>
        <a:xfrm>
          <a:off x="0" y="0"/>
          <a:ext cx="0" cy="0"/>
          <a:chOff x="0" y="0"/>
          <a:chExt cx="0" cy="0"/>
        </a:xfrm>
      </p:grpSpPr>
      <p:sp>
        <p:nvSpPr>
          <p:cNvPr id="91" name="Title Text"/>
          <p:cNvSpPr txBox="1">
            <a:spLocks noGrp="1"/>
          </p:cNvSpPr>
          <p:nvPr>
            <p:ph type="title"/>
          </p:nvPr>
        </p:nvSpPr>
        <p:spPr>
          <a:xfrm>
            <a:off x="643466" y="786383"/>
            <a:ext cx="3517568" cy="2093976"/>
          </a:xfrm>
          <a:prstGeom prst="rect">
            <a:avLst/>
          </a:prstGeom>
        </p:spPr>
        <p:txBody>
          <a:bodyPr/>
          <a:lstStyle>
            <a:lvl1pPr>
              <a:defRPr sz="3600" spc="-50">
                <a:solidFill>
                  <a:srgbClr val="FFFFFF"/>
                </a:solidFill>
              </a:defRPr>
            </a:lvl1pPr>
          </a:lstStyle>
          <a:p>
            <a:r>
              <a:t>Title Text</a:t>
            </a:r>
          </a:p>
        </p:txBody>
      </p:sp>
      <p:sp>
        <p:nvSpPr>
          <p:cNvPr id="92" name="Body Level One…"/>
          <p:cNvSpPr txBox="1">
            <a:spLocks noGrp="1"/>
          </p:cNvSpPr>
          <p:nvPr>
            <p:ph type="body" sz="half" idx="1"/>
          </p:nvPr>
        </p:nvSpPr>
        <p:spPr>
          <a:xfrm>
            <a:off x="5458983" y="812798"/>
            <a:ext cx="5928345" cy="529475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 name="Text Placeholder 3"/>
          <p:cNvSpPr>
            <a:spLocks noGrp="1"/>
          </p:cNvSpPr>
          <p:nvPr>
            <p:ph type="body" sz="quarter" idx="21"/>
          </p:nvPr>
        </p:nvSpPr>
        <p:spPr>
          <a:xfrm>
            <a:off x="643464" y="3043049"/>
            <a:ext cx="3517569" cy="3064506"/>
          </a:xfrm>
          <a:prstGeom prst="rect">
            <a:avLst/>
          </a:prstGeom>
        </p:spPr>
        <p:txBody>
          <a:bodyPr lIns="45719" tIns="45719" rIns="45719" bIns="45719"/>
          <a:lstStyle/>
          <a:p>
            <a:pPr marL="0" indent="0">
              <a:buClrTx/>
              <a:buSzTx/>
              <a:buFontTx/>
              <a:buNone/>
              <a:defRPr sz="1800">
                <a:solidFill>
                  <a:srgbClr val="FFFFFF"/>
                </a:solidFill>
              </a:defRPr>
            </a:pPr>
            <a:endParaRPr/>
          </a:p>
        </p:txBody>
      </p:sp>
      <p:sp>
        <p:nvSpPr>
          <p:cNvPr id="94" name="Slide Number"/>
          <p:cNvSpPr txBox="1">
            <a:spLocks noGrp="1"/>
          </p:cNvSpPr>
          <p:nvPr>
            <p:ph type="sldNum" sz="quarter" idx="2"/>
          </p:nvPr>
        </p:nvSpPr>
        <p:spPr>
          <a:prstGeom prst="rect">
            <a:avLst/>
          </a:prstGeom>
        </p:spPr>
        <p:txBody>
          <a:bodyPr/>
          <a:lstStyle>
            <a:lvl1pPr>
              <a:defRPr>
                <a:solidFill>
                  <a:srgbClr val="39302A"/>
                </a:solidFill>
              </a:defRPr>
            </a:lvl1pPr>
          </a:lstStyle>
          <a:p>
            <a:fld id="{86CB4B4D-7CA3-9044-876B-883B54F8677D}" type="slidenum">
              <a:t>‹#›</a:t>
            </a:fld>
            <a:endParaRPr dirty="0"/>
          </a:p>
        </p:txBody>
      </p:sp>
    </p:spTree>
    <p:extLst>
      <p:ext uri="{BB962C8B-B14F-4D97-AF65-F5344CB8AC3E}">
        <p14:creationId xmlns:p14="http://schemas.microsoft.com/office/powerpoint/2010/main" val="235574912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78A4D-70F4-45DF-9F99-7FB365B30B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9D6EE9-0FB1-430B-81B1-E2823105A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290A58-F290-419C-AB7B-C77B54E617E8}"/>
              </a:ext>
            </a:extLst>
          </p:cNvPr>
          <p:cNvSpPr>
            <a:spLocks noGrp="1"/>
          </p:cNvSpPr>
          <p:nvPr>
            <p:ph type="dt" sz="half" idx="10"/>
          </p:nvPr>
        </p:nvSpPr>
        <p:spPr/>
        <p:txBody>
          <a:bodyPr/>
          <a:lstStyle/>
          <a:p>
            <a:fld id="{ED4C78D1-F5F9-4A35-937B-7DD64814CA49}" type="datetimeFigureOut">
              <a:rPr lang="en-US" smtClean="0"/>
              <a:t>3/21/2022</a:t>
            </a:fld>
            <a:endParaRPr lang="en-US" dirty="0"/>
          </a:p>
        </p:txBody>
      </p:sp>
      <p:sp>
        <p:nvSpPr>
          <p:cNvPr id="5" name="Footer Placeholder 4">
            <a:extLst>
              <a:ext uri="{FF2B5EF4-FFF2-40B4-BE49-F238E27FC236}">
                <a16:creationId xmlns:a16="http://schemas.microsoft.com/office/drawing/2014/main" id="{31A7955D-4DAA-48F6-989B-507D53D8C1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4F4BB9-0EFA-465B-979C-2F16D093EFD5}"/>
              </a:ext>
            </a:extLst>
          </p:cNvPr>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2221390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A0360-E7E5-4F26-9FC3-DF1AAAFEA4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ED25FE-61F7-4EEB-AB57-C8D0794D69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F77E3D-1A02-4349-89F9-AEBD55D5E73C}"/>
              </a:ext>
            </a:extLst>
          </p:cNvPr>
          <p:cNvSpPr>
            <a:spLocks noGrp="1"/>
          </p:cNvSpPr>
          <p:nvPr>
            <p:ph type="dt" sz="half" idx="10"/>
          </p:nvPr>
        </p:nvSpPr>
        <p:spPr/>
        <p:txBody>
          <a:bodyPr/>
          <a:lstStyle/>
          <a:p>
            <a:fld id="{ED4C78D1-F5F9-4A35-937B-7DD64814CA49}" type="datetimeFigureOut">
              <a:rPr lang="en-US" smtClean="0"/>
              <a:t>3/21/2022</a:t>
            </a:fld>
            <a:endParaRPr lang="en-US" dirty="0"/>
          </a:p>
        </p:txBody>
      </p:sp>
      <p:sp>
        <p:nvSpPr>
          <p:cNvPr id="5" name="Footer Placeholder 4">
            <a:extLst>
              <a:ext uri="{FF2B5EF4-FFF2-40B4-BE49-F238E27FC236}">
                <a16:creationId xmlns:a16="http://schemas.microsoft.com/office/drawing/2014/main" id="{335F5795-4F47-4A4A-972F-CDFFB3A281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317DC6-858C-4CB3-A65C-EA62C830F214}"/>
              </a:ext>
            </a:extLst>
          </p:cNvPr>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724157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CF439-48BE-4D8D-B230-387CC030C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6FA751-F453-401B-9D25-B9CD5DBF49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CA3230-0D24-47CE-8FB7-F9BCBE7335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CF2DE3-7B7F-4E41-AD04-303BD98E2A8F}"/>
              </a:ext>
            </a:extLst>
          </p:cNvPr>
          <p:cNvSpPr>
            <a:spLocks noGrp="1"/>
          </p:cNvSpPr>
          <p:nvPr>
            <p:ph type="dt" sz="half" idx="10"/>
          </p:nvPr>
        </p:nvSpPr>
        <p:spPr/>
        <p:txBody>
          <a:bodyPr/>
          <a:lstStyle/>
          <a:p>
            <a:fld id="{ED4C78D1-F5F9-4A35-937B-7DD64814CA49}" type="datetimeFigureOut">
              <a:rPr lang="en-US" smtClean="0"/>
              <a:t>3/21/2022</a:t>
            </a:fld>
            <a:endParaRPr lang="en-US" dirty="0"/>
          </a:p>
        </p:txBody>
      </p:sp>
      <p:sp>
        <p:nvSpPr>
          <p:cNvPr id="6" name="Footer Placeholder 5">
            <a:extLst>
              <a:ext uri="{FF2B5EF4-FFF2-40B4-BE49-F238E27FC236}">
                <a16:creationId xmlns:a16="http://schemas.microsoft.com/office/drawing/2014/main" id="{47ACC471-57AF-4075-BDD1-AB82A47FCFD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7363F8D-195C-4015-825F-0318AE15ADCB}"/>
              </a:ext>
            </a:extLst>
          </p:cNvPr>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8152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72CE1-BDF4-4742-9C51-A61E97660E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83DBC0-987B-4652-BE3C-6D7D5D5A86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F4BE77-4EEB-4B14-9503-83AF9E5C0E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FB69B2-60C8-4677-94BA-66B75B0920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379049-62BF-4028-8CB7-4005A8D785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C3F230-9BE0-435A-8E46-4CB1D63868EE}"/>
              </a:ext>
            </a:extLst>
          </p:cNvPr>
          <p:cNvSpPr>
            <a:spLocks noGrp="1"/>
          </p:cNvSpPr>
          <p:nvPr>
            <p:ph type="dt" sz="half" idx="10"/>
          </p:nvPr>
        </p:nvSpPr>
        <p:spPr/>
        <p:txBody>
          <a:bodyPr/>
          <a:lstStyle/>
          <a:p>
            <a:fld id="{ED4C78D1-F5F9-4A35-937B-7DD64814CA49}" type="datetimeFigureOut">
              <a:rPr lang="en-US" smtClean="0"/>
              <a:t>3/21/2022</a:t>
            </a:fld>
            <a:endParaRPr lang="en-US" dirty="0"/>
          </a:p>
        </p:txBody>
      </p:sp>
      <p:sp>
        <p:nvSpPr>
          <p:cNvPr id="8" name="Footer Placeholder 7">
            <a:extLst>
              <a:ext uri="{FF2B5EF4-FFF2-40B4-BE49-F238E27FC236}">
                <a16:creationId xmlns:a16="http://schemas.microsoft.com/office/drawing/2014/main" id="{58A011EC-F4E0-4B25-9532-CCE901960CD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61DBDE3-099C-4AC9-BF96-93856E455487}"/>
              </a:ext>
            </a:extLst>
          </p:cNvPr>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147199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8DF2-5D66-4538-AE18-B0049EBFCA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163B0C-BBD3-43C9-904D-B904AAC0BBFF}"/>
              </a:ext>
            </a:extLst>
          </p:cNvPr>
          <p:cNvSpPr>
            <a:spLocks noGrp="1"/>
          </p:cNvSpPr>
          <p:nvPr>
            <p:ph type="dt" sz="half" idx="10"/>
          </p:nvPr>
        </p:nvSpPr>
        <p:spPr/>
        <p:txBody>
          <a:bodyPr/>
          <a:lstStyle/>
          <a:p>
            <a:fld id="{ED4C78D1-F5F9-4A35-937B-7DD64814CA49}" type="datetimeFigureOut">
              <a:rPr lang="en-US" smtClean="0"/>
              <a:t>3/21/2022</a:t>
            </a:fld>
            <a:endParaRPr lang="en-US" dirty="0"/>
          </a:p>
        </p:txBody>
      </p:sp>
      <p:sp>
        <p:nvSpPr>
          <p:cNvPr id="4" name="Footer Placeholder 3">
            <a:extLst>
              <a:ext uri="{FF2B5EF4-FFF2-40B4-BE49-F238E27FC236}">
                <a16:creationId xmlns:a16="http://schemas.microsoft.com/office/drawing/2014/main" id="{52D835A1-DAA6-4242-A68C-DB2166A0FCC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D6CB329-E0AC-4DE1-93F4-23F9602A1472}"/>
              </a:ext>
            </a:extLst>
          </p:cNvPr>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2937087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A3C356-8944-405C-9A09-76B24AB1A572}"/>
              </a:ext>
            </a:extLst>
          </p:cNvPr>
          <p:cNvSpPr>
            <a:spLocks noGrp="1"/>
          </p:cNvSpPr>
          <p:nvPr>
            <p:ph type="dt" sz="half" idx="10"/>
          </p:nvPr>
        </p:nvSpPr>
        <p:spPr/>
        <p:txBody>
          <a:bodyPr/>
          <a:lstStyle/>
          <a:p>
            <a:fld id="{ED4C78D1-F5F9-4A35-937B-7DD64814CA49}" type="datetimeFigureOut">
              <a:rPr lang="en-US" smtClean="0"/>
              <a:t>3/21/2022</a:t>
            </a:fld>
            <a:endParaRPr lang="en-US" dirty="0"/>
          </a:p>
        </p:txBody>
      </p:sp>
      <p:sp>
        <p:nvSpPr>
          <p:cNvPr id="3" name="Footer Placeholder 2">
            <a:extLst>
              <a:ext uri="{FF2B5EF4-FFF2-40B4-BE49-F238E27FC236}">
                <a16:creationId xmlns:a16="http://schemas.microsoft.com/office/drawing/2014/main" id="{345A5979-20E7-40C1-8EBA-7A00810C6C1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632B95F-262E-4189-A1B3-5A3797055FD4}"/>
              </a:ext>
            </a:extLst>
          </p:cNvPr>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4116067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5993A-355B-47F2-9D5A-D5AE0EEACE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01AB4E-4DC9-4277-BF28-3A2BA8D2DC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2E11B2-D012-4FC6-8A4A-757429E0DB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10260F-D656-4B92-826A-33397ABB290A}"/>
              </a:ext>
            </a:extLst>
          </p:cNvPr>
          <p:cNvSpPr>
            <a:spLocks noGrp="1"/>
          </p:cNvSpPr>
          <p:nvPr>
            <p:ph type="dt" sz="half" idx="10"/>
          </p:nvPr>
        </p:nvSpPr>
        <p:spPr/>
        <p:txBody>
          <a:bodyPr/>
          <a:lstStyle/>
          <a:p>
            <a:fld id="{ED4C78D1-F5F9-4A35-937B-7DD64814CA49}" type="datetimeFigureOut">
              <a:rPr lang="en-US" smtClean="0"/>
              <a:t>3/21/2022</a:t>
            </a:fld>
            <a:endParaRPr lang="en-US" dirty="0"/>
          </a:p>
        </p:txBody>
      </p:sp>
      <p:sp>
        <p:nvSpPr>
          <p:cNvPr id="6" name="Footer Placeholder 5">
            <a:extLst>
              <a:ext uri="{FF2B5EF4-FFF2-40B4-BE49-F238E27FC236}">
                <a16:creationId xmlns:a16="http://schemas.microsoft.com/office/drawing/2014/main" id="{3A6F292C-56E7-4AF1-BCBB-BFBCA625CA6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58F3638-7FEA-4D60-BA81-F8BC501C0DB4}"/>
              </a:ext>
            </a:extLst>
          </p:cNvPr>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1915752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424AC-FD54-4455-891F-085EF29E97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77B850-F0BA-4ED6-8E49-8AA18D351A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0D6E736-A890-462B-ABD3-0B58822C07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86B136-4E81-466D-B141-98B0EDCAC1CF}"/>
              </a:ext>
            </a:extLst>
          </p:cNvPr>
          <p:cNvSpPr>
            <a:spLocks noGrp="1"/>
          </p:cNvSpPr>
          <p:nvPr>
            <p:ph type="dt" sz="half" idx="10"/>
          </p:nvPr>
        </p:nvSpPr>
        <p:spPr/>
        <p:txBody>
          <a:bodyPr/>
          <a:lstStyle/>
          <a:p>
            <a:fld id="{ED4C78D1-F5F9-4A35-937B-7DD64814CA49}" type="datetimeFigureOut">
              <a:rPr lang="en-US" smtClean="0"/>
              <a:t>3/21/2022</a:t>
            </a:fld>
            <a:endParaRPr lang="en-US" dirty="0"/>
          </a:p>
        </p:txBody>
      </p:sp>
      <p:sp>
        <p:nvSpPr>
          <p:cNvPr id="6" name="Footer Placeholder 5">
            <a:extLst>
              <a:ext uri="{FF2B5EF4-FFF2-40B4-BE49-F238E27FC236}">
                <a16:creationId xmlns:a16="http://schemas.microsoft.com/office/drawing/2014/main" id="{7FB709DC-DF6B-46B9-8C57-903D4D7CFC6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EDEC5FE-FF5D-40D0-93D9-B3EA5B49ED92}"/>
              </a:ext>
            </a:extLst>
          </p:cNvPr>
          <p:cNvSpPr>
            <a:spLocks noGrp="1"/>
          </p:cNvSpPr>
          <p:nvPr>
            <p:ph type="sldNum" sz="quarter" idx="12"/>
          </p:nvPr>
        </p:nvSpPr>
        <p:spPr/>
        <p:txBody>
          <a:bodyPr/>
          <a:lstStyle/>
          <a:p>
            <a:fld id="{86CB4B4D-7CA3-9044-876B-883B54F8677D}" type="slidenum">
              <a:rPr lang="en-US" smtClean="0"/>
              <a:t>‹#›</a:t>
            </a:fld>
            <a:endParaRPr lang="en-US" dirty="0"/>
          </a:p>
        </p:txBody>
      </p:sp>
    </p:spTree>
    <p:extLst>
      <p:ext uri="{BB962C8B-B14F-4D97-AF65-F5344CB8AC3E}">
        <p14:creationId xmlns:p14="http://schemas.microsoft.com/office/powerpoint/2010/main" val="339866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0EEF06-E8F6-4645-A064-B6C11D5FF3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BEC685-D98C-4869-B189-9DA0DFBD46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DAD945-4F1F-4477-B3C1-2EE6B716AA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4C78D1-F5F9-4A35-937B-7DD64814CA49}" type="datetimeFigureOut">
              <a:rPr lang="en-US" smtClean="0"/>
              <a:t>3/21/2022</a:t>
            </a:fld>
            <a:endParaRPr lang="en-US" dirty="0"/>
          </a:p>
        </p:txBody>
      </p:sp>
      <p:sp>
        <p:nvSpPr>
          <p:cNvPr id="5" name="Footer Placeholder 4">
            <a:extLst>
              <a:ext uri="{FF2B5EF4-FFF2-40B4-BE49-F238E27FC236}">
                <a16:creationId xmlns:a16="http://schemas.microsoft.com/office/drawing/2014/main" id="{8230F021-4289-45A4-850D-1E49DABFC9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2761718-8F4A-4F1D-9D62-6265BCF007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en-US" smtClean="0"/>
              <a:t>‹#›</a:t>
            </a:fld>
            <a:endParaRPr lang="en-US" dirty="0"/>
          </a:p>
        </p:txBody>
      </p:sp>
    </p:spTree>
    <p:extLst>
      <p:ext uri="{BB962C8B-B14F-4D97-AF65-F5344CB8AC3E}">
        <p14:creationId xmlns:p14="http://schemas.microsoft.com/office/powerpoint/2010/main" val="223785607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3.xml"/><Relationship Id="rId1" Type="http://schemas.openxmlformats.org/officeDocument/2006/relationships/video" Target="about:blank"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about:blank"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tif"/><Relationship Id="rId1" Type="http://schemas.openxmlformats.org/officeDocument/2006/relationships/slideLayout" Target="../slideLayouts/slideLayout13.xml"/><Relationship Id="rId5" Type="http://schemas.openxmlformats.org/officeDocument/2006/relationships/hyperlink" Target="about:blank" TargetMode="Externa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3.xml"/><Relationship Id="rId1" Type="http://schemas.openxmlformats.org/officeDocument/2006/relationships/video" Target="about:blank"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ideo" Target="about:blank"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32"/>
          <p:cNvSpPr/>
          <p:nvPr/>
        </p:nvSpPr>
        <p:spPr>
          <a:xfrm>
            <a:off x="0" y="-1"/>
            <a:ext cx="12188728" cy="6858977"/>
          </a:xfrm>
          <a:prstGeom prst="rect">
            <a:avLst/>
          </a:prstGeom>
          <a:solidFill>
            <a:srgbClr val="000000"/>
          </a:solidFill>
          <a:ln w="12700">
            <a:miter lim="400000"/>
          </a:ln>
        </p:spPr>
        <p:txBody>
          <a:bodyPr lIns="45719" rIns="45719" anchor="ctr"/>
          <a:lstStyle/>
          <a:p>
            <a:pPr algn="ctr">
              <a:defRPr>
                <a:solidFill>
                  <a:srgbClr val="FFFFFF"/>
                </a:solidFill>
              </a:defRPr>
            </a:pPr>
            <a:endParaRPr dirty="0"/>
          </a:p>
        </p:txBody>
      </p:sp>
      <p:pic>
        <p:nvPicPr>
          <p:cNvPr id="115" name="Picture 3" descr="Picture 3"/>
          <p:cNvPicPr>
            <a:picLocks noChangeAspect="1"/>
          </p:cNvPicPr>
          <p:nvPr/>
        </p:nvPicPr>
        <p:blipFill>
          <a:blip r:embed="rId3"/>
          <a:stretch>
            <a:fillRect/>
          </a:stretch>
        </p:blipFill>
        <p:spPr>
          <a:xfrm>
            <a:off x="3272" y="0"/>
            <a:ext cx="12191981" cy="6858001"/>
          </a:xfrm>
          <a:prstGeom prst="rect">
            <a:avLst/>
          </a:prstGeom>
          <a:ln w="12700">
            <a:miter lim="400000"/>
          </a:ln>
        </p:spPr>
      </p:pic>
      <p:sp>
        <p:nvSpPr>
          <p:cNvPr id="116" name="Rectangle 34"/>
          <p:cNvSpPr/>
          <p:nvPr/>
        </p:nvSpPr>
        <p:spPr>
          <a:xfrm>
            <a:off x="7912606" y="1238441"/>
            <a:ext cx="3635927" cy="4355753"/>
          </a:xfrm>
          <a:prstGeom prst="rect">
            <a:avLst/>
          </a:prstGeom>
          <a:solidFill>
            <a:srgbClr val="000000">
              <a:alpha val="85000"/>
            </a:srgbClr>
          </a:solidFill>
          <a:ln w="12700">
            <a:miter lim="400000"/>
          </a:ln>
        </p:spPr>
        <p:txBody>
          <a:bodyPr lIns="45719" rIns="45719" anchor="ctr"/>
          <a:lstStyle/>
          <a:p>
            <a:pPr algn="ctr">
              <a:defRPr>
                <a:solidFill>
                  <a:srgbClr val="FFFFFF"/>
                </a:solidFill>
              </a:defRPr>
            </a:pPr>
            <a:endParaRPr dirty="0"/>
          </a:p>
        </p:txBody>
      </p:sp>
      <p:sp>
        <p:nvSpPr>
          <p:cNvPr id="117" name="Title 1"/>
          <p:cNvSpPr txBox="1">
            <a:spLocks noGrp="1"/>
          </p:cNvSpPr>
          <p:nvPr>
            <p:ph type="title"/>
          </p:nvPr>
        </p:nvSpPr>
        <p:spPr>
          <a:xfrm>
            <a:off x="7969250" y="1475233"/>
            <a:ext cx="3579284" cy="2901695"/>
          </a:xfrm>
          <a:prstGeom prst="rect">
            <a:avLst/>
          </a:prstGeom>
        </p:spPr>
        <p:txBody>
          <a:bodyPr/>
          <a:lstStyle>
            <a:lvl1pPr>
              <a:defRPr sz="4400" spc="-100"/>
            </a:lvl1pPr>
          </a:lstStyle>
          <a:p>
            <a:r>
              <a:rPr dirty="0"/>
              <a:t>Preparing for weather emergencies in Barbados </a:t>
            </a:r>
          </a:p>
        </p:txBody>
      </p:sp>
      <p:sp>
        <p:nvSpPr>
          <p:cNvPr id="118" name="Subtitle 2"/>
          <p:cNvSpPr txBox="1">
            <a:spLocks noGrp="1"/>
          </p:cNvSpPr>
          <p:nvPr>
            <p:ph type="body" sz="quarter" idx="1"/>
          </p:nvPr>
        </p:nvSpPr>
        <p:spPr>
          <a:xfrm>
            <a:off x="8127749" y="4608576"/>
            <a:ext cx="3205641" cy="1006792"/>
          </a:xfrm>
          <a:prstGeom prst="rect">
            <a:avLst/>
          </a:prstGeom>
        </p:spPr>
        <p:txBody>
          <a:bodyPr/>
          <a:lstStyle/>
          <a:p>
            <a:pPr>
              <a:lnSpc>
                <a:spcPct val="80000"/>
              </a:lnSpc>
              <a:defRPr sz="1200" spc="100"/>
            </a:pPr>
            <a:r>
              <a:rPr dirty="0"/>
              <a:t>AUDREY A. JONES-DRAYTON</a:t>
            </a:r>
            <a:r>
              <a:rPr lang="en-US" dirty="0"/>
              <a:t>, CPHE, IPHE</a:t>
            </a:r>
            <a:endParaRPr sz="1800" spc="200" dirty="0"/>
          </a:p>
          <a:p>
            <a:pPr>
              <a:lnSpc>
                <a:spcPct val="80000"/>
              </a:lnSpc>
              <a:defRPr sz="1200" spc="100"/>
            </a:pPr>
            <a:r>
              <a:rPr dirty="0"/>
              <a:t>CARIBBEAN ASSOCIATION OF HOME ECONOMISTS INC.</a:t>
            </a:r>
            <a:endParaRPr lang="en-US" dirty="0"/>
          </a:p>
          <a:p>
            <a:pPr>
              <a:lnSpc>
                <a:spcPct val="80000"/>
              </a:lnSpc>
              <a:defRPr sz="1200" spc="100"/>
            </a:pPr>
            <a:r>
              <a:rPr lang="en-US" dirty="0"/>
              <a:t>March 19, 2022</a:t>
            </a:r>
            <a:endParaRPr dirty="0"/>
          </a:p>
        </p:txBody>
      </p:sp>
      <p:sp>
        <p:nvSpPr>
          <p:cNvPr id="121" name="Slide Number"/>
          <p:cNvSpPr txBox="1">
            <a:spLocks noGrp="1"/>
          </p:cNvSpPr>
          <p:nvPr>
            <p:ph type="sldNum" sz="quarter" idx="2"/>
          </p:nvPr>
        </p:nvSpPr>
        <p:spPr>
          <a:xfrm>
            <a:off x="10993581" y="6521602"/>
            <a:ext cx="160631" cy="21559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a:t>
            </a:fld>
            <a:endParaRPr dirty="0"/>
          </a:p>
        </p:txBody>
      </p:sp>
      <p:sp>
        <p:nvSpPr>
          <p:cNvPr id="119" name="Straight Connector 36"/>
          <p:cNvSpPr/>
          <p:nvPr/>
        </p:nvSpPr>
        <p:spPr>
          <a:xfrm>
            <a:off x="8176090" y="4508518"/>
            <a:ext cx="3108961" cy="1"/>
          </a:xfrm>
          <a:prstGeom prst="line">
            <a:avLst/>
          </a:prstGeom>
          <a:ln w="19050">
            <a:solidFill>
              <a:srgbClr val="F6A21D"/>
            </a:solidFill>
          </a:ln>
        </p:spPr>
        <p:txBody>
          <a:bodyPr lIns="45719" rIns="45719"/>
          <a:lstStyle/>
          <a:p>
            <a:endParaRPr dirty="0"/>
          </a:p>
        </p:txBody>
      </p:sp>
      <p:sp>
        <p:nvSpPr>
          <p:cNvPr id="120" name="Rectangle 38"/>
          <p:cNvSpPr/>
          <p:nvPr/>
        </p:nvSpPr>
        <p:spPr>
          <a:xfrm>
            <a:off x="1" y="6400800"/>
            <a:ext cx="12192001" cy="457200"/>
          </a:xfrm>
          <a:prstGeom prst="rect">
            <a:avLst/>
          </a:prstGeom>
          <a:solidFill>
            <a:srgbClr val="262626">
              <a:alpha val="95000"/>
            </a:srgbClr>
          </a:solidFill>
          <a:ln w="12700">
            <a:miter lim="400000"/>
          </a:ln>
        </p:spPr>
        <p:txBody>
          <a:bodyPr lIns="45719" rIns="45719"/>
          <a:lstStyle/>
          <a:p>
            <a:pPr>
              <a:defRPr>
                <a:solidFill>
                  <a:srgbClr val="FFFFFF"/>
                </a:solidFill>
              </a:defRPr>
            </a:pPr>
            <a:endParaRPr dirty="0"/>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hueOff val="-670833"/>
                <a:lumOff val="25246"/>
              </a:schemeClr>
            </a:gs>
            <a:gs pos="100000">
              <a:schemeClr val="accent2">
                <a:lumOff val="22843"/>
              </a:schemeClr>
            </a:gs>
          </a:gsLst>
          <a:lin ang="2700000" scaled="0"/>
        </a:gradFill>
        <a:effectLst/>
      </p:bgPr>
    </p:bg>
    <p:spTree>
      <p:nvGrpSpPr>
        <p:cNvPr id="1" name=""/>
        <p:cNvGrpSpPr/>
        <p:nvPr/>
      </p:nvGrpSpPr>
      <p:grpSpPr>
        <a:xfrm>
          <a:off x="0" y="0"/>
          <a:ext cx="0" cy="0"/>
          <a:chOff x="0" y="0"/>
          <a:chExt cx="0" cy="0"/>
        </a:xfrm>
      </p:grpSpPr>
      <p:sp>
        <p:nvSpPr>
          <p:cNvPr id="160" name="Hurricanes to remember ……"/>
          <p:cNvSpPr txBox="1">
            <a:spLocks noGrp="1"/>
          </p:cNvSpPr>
          <p:nvPr>
            <p:ph type="title"/>
          </p:nvPr>
        </p:nvSpPr>
        <p:spPr>
          <a:xfrm>
            <a:off x="643465" y="786383"/>
            <a:ext cx="10603655" cy="2093976"/>
          </a:xfrm>
          <a:prstGeom prst="rect">
            <a:avLst/>
          </a:prstGeom>
        </p:spPr>
        <p:txBody>
          <a:bodyPr>
            <a:noAutofit/>
          </a:bodyPr>
          <a:lstStyle/>
          <a:p>
            <a:r>
              <a:rPr sz="7200" b="1" dirty="0">
                <a:solidFill>
                  <a:schemeClr val="tx1"/>
                </a:solidFill>
              </a:rPr>
              <a:t>Hurricanes to remember …</a:t>
            </a:r>
          </a:p>
          <a:p>
            <a:endParaRPr sz="7200" b="1" dirty="0">
              <a:solidFill>
                <a:schemeClr val="tx1"/>
              </a:solidFill>
            </a:endParaRPr>
          </a:p>
        </p:txBody>
      </p:sp>
      <p:sp>
        <p:nvSpPr>
          <p:cNvPr id="162" name="Text Placeholder 3"/>
          <p:cNvSpPr>
            <a:spLocks noGrp="1"/>
          </p:cNvSpPr>
          <p:nvPr>
            <p:ph type="body" sz="quarter" idx="21"/>
          </p:nvPr>
        </p:nvSpPr>
        <p:spPr>
          <a:xfrm>
            <a:off x="643466" y="3503402"/>
            <a:ext cx="4552848" cy="30645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Autofit/>
          </a:bodyPr>
          <a:lstStyle/>
          <a:p>
            <a:pPr marL="0" indent="0" defTabSz="905255">
              <a:spcBef>
                <a:spcPts val="1100"/>
              </a:spcBef>
              <a:buNone/>
              <a:defRPr sz="1782">
                <a:solidFill>
                  <a:srgbClr val="FFFFFF"/>
                </a:solidFill>
              </a:defRPr>
            </a:pPr>
            <a:r>
              <a:rPr sz="3600" dirty="0">
                <a:solidFill>
                  <a:schemeClr val="tx1">
                    <a:lumMod val="95000"/>
                    <a:lumOff val="5000"/>
                  </a:schemeClr>
                </a:solidFill>
              </a:rPr>
              <a:t>Janet </a:t>
            </a:r>
          </a:p>
          <a:p>
            <a:pPr marL="0" indent="0" defTabSz="905255">
              <a:spcBef>
                <a:spcPts val="1100"/>
              </a:spcBef>
              <a:buNone/>
              <a:defRPr sz="1782">
                <a:solidFill>
                  <a:srgbClr val="FFFFFF"/>
                </a:solidFill>
              </a:defRPr>
            </a:pPr>
            <a:r>
              <a:rPr sz="3600" dirty="0">
                <a:solidFill>
                  <a:schemeClr val="tx1">
                    <a:lumMod val="95000"/>
                    <a:lumOff val="5000"/>
                  </a:schemeClr>
                </a:solidFill>
              </a:rPr>
              <a:t>September  22, 1955</a:t>
            </a:r>
          </a:p>
          <a:p>
            <a:pPr marL="0" indent="0" defTabSz="905255">
              <a:spcBef>
                <a:spcPts val="1100"/>
              </a:spcBef>
              <a:buNone/>
              <a:defRPr sz="1782">
                <a:solidFill>
                  <a:srgbClr val="FFFFFF"/>
                </a:solidFill>
              </a:defRPr>
            </a:pPr>
            <a:r>
              <a:rPr sz="3600" dirty="0">
                <a:solidFill>
                  <a:schemeClr val="tx1">
                    <a:lumMod val="95000"/>
                    <a:lumOff val="5000"/>
                  </a:schemeClr>
                </a:solidFill>
              </a:rPr>
              <a:t>Cat 5         174 mph</a:t>
            </a:r>
          </a:p>
          <a:p>
            <a:pPr marL="0" indent="0" defTabSz="905255">
              <a:spcBef>
                <a:spcPts val="1100"/>
              </a:spcBef>
              <a:buNone/>
              <a:defRPr sz="1782">
                <a:solidFill>
                  <a:srgbClr val="FFFFFF"/>
                </a:solidFill>
              </a:defRPr>
            </a:pPr>
            <a:r>
              <a:rPr lang="en-US" sz="3600" dirty="0">
                <a:solidFill>
                  <a:schemeClr val="tx1">
                    <a:lumMod val="95000"/>
                    <a:lumOff val="5000"/>
                  </a:schemeClr>
                </a:solidFill>
              </a:rPr>
              <a:t>38 dead</a:t>
            </a:r>
          </a:p>
          <a:p>
            <a:pPr marL="0" indent="0" defTabSz="905255">
              <a:spcBef>
                <a:spcPts val="1100"/>
              </a:spcBef>
              <a:buNone/>
              <a:defRPr sz="1782">
                <a:solidFill>
                  <a:srgbClr val="FFFFFF"/>
                </a:solidFill>
              </a:defRPr>
            </a:pPr>
            <a:endParaRPr sz="3600" dirty="0">
              <a:solidFill>
                <a:schemeClr val="tx1">
                  <a:lumMod val="95000"/>
                  <a:lumOff val="5000"/>
                </a:schemeClr>
              </a:solidFill>
            </a:endParaRPr>
          </a:p>
        </p:txBody>
      </p:sp>
      <p:sp>
        <p:nvSpPr>
          <p:cNvPr id="163" name="Slide Number"/>
          <p:cNvSpPr txBox="1">
            <a:spLocks noGrp="1"/>
          </p:cNvSpPr>
          <p:nvPr>
            <p:ph type="sldNum" sz="quarter" idx="2"/>
          </p:nvPr>
        </p:nvSpPr>
        <p:spPr>
          <a:xfrm>
            <a:off x="10993581" y="6521602"/>
            <a:ext cx="160631" cy="21559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10</a:t>
            </a:fld>
            <a:endParaRP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Hurricane Janet, Her Stories 60 Years Later - Trailer">
            <a:hlinkClick r:id="" action="ppaction://media"/>
            <a:extLst>
              <a:ext uri="{FF2B5EF4-FFF2-40B4-BE49-F238E27FC236}">
                <a16:creationId xmlns:a16="http://schemas.microsoft.com/office/drawing/2014/main" id="{B9E7D567-A6FC-448F-81C2-A80831848061}"/>
              </a:ext>
            </a:extLst>
          </p:cNvPr>
          <p:cNvPicPr>
            <a:picLocks noRot="1" noChangeAspect="1"/>
          </p:cNvPicPr>
          <p:nvPr>
            <a:videoFile r:link="rId1"/>
          </p:nvPr>
        </p:nvPicPr>
        <p:blipFill>
          <a:blip r:embed="rId3"/>
          <a:stretch>
            <a:fillRect/>
          </a:stretch>
        </p:blipFill>
        <p:spPr>
          <a:xfrm>
            <a:off x="0" y="0"/>
            <a:ext cx="12283440" cy="6791784"/>
          </a:xfrm>
          <a:prstGeom prst="rect">
            <a:avLst/>
          </a:prstGeom>
        </p:spPr>
      </p:pic>
    </p:spTree>
    <p:extLst>
      <p:ext uri="{BB962C8B-B14F-4D97-AF65-F5344CB8AC3E}">
        <p14:creationId xmlns:p14="http://schemas.microsoft.com/office/powerpoint/2010/main" val="16072336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hueOff val="-670833"/>
                <a:lumOff val="25246"/>
              </a:schemeClr>
            </a:gs>
            <a:gs pos="100000">
              <a:schemeClr val="accent2">
                <a:lumOff val="22843"/>
              </a:schemeClr>
            </a:gs>
          </a:gsLst>
          <a:lin ang="2700000" scaled="0"/>
        </a:gradFill>
        <a:effectLst/>
      </p:bgPr>
    </p:bg>
    <p:spTree>
      <p:nvGrpSpPr>
        <p:cNvPr id="1" name=""/>
        <p:cNvGrpSpPr/>
        <p:nvPr/>
      </p:nvGrpSpPr>
      <p:grpSpPr>
        <a:xfrm>
          <a:off x="0" y="0"/>
          <a:ext cx="0" cy="0"/>
          <a:chOff x="0" y="0"/>
          <a:chExt cx="0" cy="0"/>
        </a:xfrm>
      </p:grpSpPr>
      <p:sp>
        <p:nvSpPr>
          <p:cNvPr id="204" name="Signs…"/>
          <p:cNvSpPr txBox="1">
            <a:spLocks noGrp="1"/>
          </p:cNvSpPr>
          <p:nvPr>
            <p:ph type="title"/>
          </p:nvPr>
        </p:nvSpPr>
        <p:spPr>
          <a:xfrm>
            <a:off x="376766" y="226570"/>
            <a:ext cx="3517568" cy="2093976"/>
          </a:xfrm>
          <a:prstGeom prst="rect">
            <a:avLst/>
          </a:prstGeom>
        </p:spPr>
        <p:txBody>
          <a:bodyPr>
            <a:normAutofit/>
          </a:bodyPr>
          <a:lstStyle/>
          <a:p>
            <a:r>
              <a:rPr sz="4000" b="1" dirty="0">
                <a:solidFill>
                  <a:schemeClr val="tx1">
                    <a:lumMod val="95000"/>
                    <a:lumOff val="5000"/>
                  </a:schemeClr>
                </a:solidFill>
              </a:rPr>
              <a:t>Signs</a:t>
            </a:r>
          </a:p>
          <a:p>
            <a:r>
              <a:rPr sz="4000" b="1" dirty="0">
                <a:solidFill>
                  <a:schemeClr val="tx1">
                    <a:lumMod val="95000"/>
                    <a:lumOff val="5000"/>
                  </a:schemeClr>
                </a:solidFill>
              </a:rPr>
              <a:t>in the sky</a:t>
            </a:r>
          </a:p>
        </p:txBody>
      </p:sp>
      <p:sp>
        <p:nvSpPr>
          <p:cNvPr id="205" name="Double-click to edit"/>
          <p:cNvSpPr txBox="1">
            <a:spLocks noGrp="1"/>
          </p:cNvSpPr>
          <p:nvPr>
            <p:ph type="body" sz="half" idx="1"/>
          </p:nvPr>
        </p:nvSpPr>
        <p:spPr>
          <a:prstGeom prst="rect">
            <a:avLst/>
          </a:prstGeom>
        </p:spPr>
        <p:txBody>
          <a:bodyPr/>
          <a:lstStyle/>
          <a:p>
            <a:endParaRPr dirty="0"/>
          </a:p>
        </p:txBody>
      </p:sp>
      <p:sp>
        <p:nvSpPr>
          <p:cNvPr id="206" name="Text Placeholder 3"/>
          <p:cNvSpPr>
            <a:spLocks noGrp="1"/>
          </p:cNvSpPr>
          <p:nvPr>
            <p:ph type="body" sz="quarter" idx="21"/>
          </p:nvPr>
        </p:nvSpPr>
        <p:spPr>
          <a:xfrm>
            <a:off x="292338" y="3111631"/>
            <a:ext cx="3517569" cy="30645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p>
            <a:pPr marL="0" indent="0" defTabSz="905255">
              <a:spcBef>
                <a:spcPts val="1100"/>
              </a:spcBef>
              <a:buClrTx/>
              <a:buSzTx/>
              <a:buFontTx/>
              <a:buNone/>
              <a:defRPr sz="1782">
                <a:solidFill>
                  <a:srgbClr val="FFFFFF"/>
                </a:solidFill>
              </a:defRPr>
            </a:pPr>
            <a:r>
              <a:rPr sz="2000" b="1" dirty="0">
                <a:solidFill>
                  <a:schemeClr val="tx1">
                    <a:lumMod val="95000"/>
                    <a:lumOff val="5000"/>
                  </a:schemeClr>
                </a:solidFill>
              </a:rPr>
              <a:t>Red sky at night </a:t>
            </a:r>
          </a:p>
          <a:p>
            <a:pPr marL="0" indent="0" defTabSz="905255">
              <a:spcBef>
                <a:spcPts val="1100"/>
              </a:spcBef>
              <a:buClrTx/>
              <a:buSzTx/>
              <a:buFontTx/>
              <a:buNone/>
              <a:defRPr sz="1782">
                <a:solidFill>
                  <a:srgbClr val="FFFFFF"/>
                </a:solidFill>
              </a:defRPr>
            </a:pPr>
            <a:r>
              <a:rPr sz="2000" b="1" dirty="0">
                <a:solidFill>
                  <a:schemeClr val="tx1">
                    <a:lumMod val="95000"/>
                    <a:lumOff val="5000"/>
                  </a:schemeClr>
                </a:solidFill>
              </a:rPr>
              <a:t>sailor’s delight</a:t>
            </a:r>
          </a:p>
          <a:p>
            <a:pPr marL="0" indent="0" defTabSz="905255">
              <a:spcBef>
                <a:spcPts val="1100"/>
              </a:spcBef>
              <a:buClrTx/>
              <a:buSzTx/>
              <a:buFontTx/>
              <a:buNone/>
              <a:defRPr sz="1782">
                <a:solidFill>
                  <a:srgbClr val="FFFFFF"/>
                </a:solidFill>
              </a:defRPr>
            </a:pPr>
            <a:r>
              <a:rPr sz="2000" b="1" dirty="0">
                <a:solidFill>
                  <a:schemeClr val="tx1">
                    <a:lumMod val="95000"/>
                    <a:lumOff val="5000"/>
                  </a:schemeClr>
                </a:solidFill>
              </a:rPr>
              <a:t>Red sky in the morning, </a:t>
            </a:r>
          </a:p>
          <a:p>
            <a:pPr marL="0" indent="0" defTabSz="905255">
              <a:spcBef>
                <a:spcPts val="1100"/>
              </a:spcBef>
              <a:buClrTx/>
              <a:buSzTx/>
              <a:buFontTx/>
              <a:buNone/>
              <a:defRPr sz="1782">
                <a:solidFill>
                  <a:srgbClr val="FFFFFF"/>
                </a:solidFill>
              </a:defRPr>
            </a:pPr>
            <a:r>
              <a:rPr sz="2000" b="1" dirty="0">
                <a:solidFill>
                  <a:schemeClr val="tx1">
                    <a:lumMod val="95000"/>
                    <a:lumOff val="5000"/>
                  </a:schemeClr>
                </a:solidFill>
              </a:rPr>
              <a:t>sailor’s warning (foul weather)</a:t>
            </a:r>
          </a:p>
          <a:p>
            <a:pPr marL="0" indent="0" defTabSz="905255">
              <a:spcBef>
                <a:spcPts val="1100"/>
              </a:spcBef>
              <a:buClrTx/>
              <a:buSzTx/>
              <a:buFontTx/>
              <a:buNone/>
              <a:defRPr sz="1782">
                <a:solidFill>
                  <a:srgbClr val="FFFFFF"/>
                </a:solidFill>
              </a:defRPr>
            </a:pPr>
            <a:endParaRPr sz="2000" b="1" dirty="0">
              <a:solidFill>
                <a:schemeClr val="tx1">
                  <a:lumMod val="95000"/>
                  <a:lumOff val="5000"/>
                </a:schemeClr>
              </a:solidFill>
            </a:endParaRPr>
          </a:p>
          <a:p>
            <a:pPr marL="0" indent="0" defTabSz="905255">
              <a:spcBef>
                <a:spcPts val="1100"/>
              </a:spcBef>
              <a:buClrTx/>
              <a:buSzTx/>
              <a:buFontTx/>
              <a:buNone/>
              <a:defRPr sz="1782">
                <a:solidFill>
                  <a:srgbClr val="FFFFFF"/>
                </a:solidFill>
              </a:defRPr>
            </a:pPr>
            <a:r>
              <a:rPr sz="2000" b="1" dirty="0">
                <a:solidFill>
                  <a:schemeClr val="tx1">
                    <a:lumMod val="95000"/>
                    <a:lumOff val="5000"/>
                  </a:schemeClr>
                </a:solidFill>
              </a:rPr>
              <a:t>Matthew  16:2-3</a:t>
            </a:r>
          </a:p>
        </p:txBody>
      </p:sp>
      <p:sp>
        <p:nvSpPr>
          <p:cNvPr id="20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12</a:t>
            </a:fld>
            <a:endParaRPr dirty="0"/>
          </a:p>
        </p:txBody>
      </p:sp>
      <p:pic>
        <p:nvPicPr>
          <p:cNvPr id="207" name="Image" descr="Image"/>
          <p:cNvPicPr>
            <a:picLocks noChangeAspect="1"/>
          </p:cNvPicPr>
          <p:nvPr/>
        </p:nvPicPr>
        <p:blipFill>
          <a:blip r:embed="rId2"/>
          <a:stretch>
            <a:fillRect/>
          </a:stretch>
        </p:blipFill>
        <p:spPr>
          <a:xfrm>
            <a:off x="3725478" y="-60960"/>
            <a:ext cx="8466522" cy="691896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hueOff val="-670833"/>
                <a:lumOff val="25246"/>
              </a:schemeClr>
            </a:gs>
            <a:gs pos="100000">
              <a:schemeClr val="accent2">
                <a:lumOff val="22843"/>
              </a:schemeClr>
            </a:gs>
          </a:gsLst>
          <a:lin ang="2700000" scaled="0"/>
        </a:gradFill>
        <a:effectLst/>
      </p:bgPr>
    </p:bg>
    <p:spTree>
      <p:nvGrpSpPr>
        <p:cNvPr id="1" name=""/>
        <p:cNvGrpSpPr/>
        <p:nvPr/>
      </p:nvGrpSpPr>
      <p:grpSpPr>
        <a:xfrm>
          <a:off x="0" y="0"/>
          <a:ext cx="0" cy="0"/>
          <a:chOff x="0" y="0"/>
          <a:chExt cx="0" cy="0"/>
        </a:xfrm>
      </p:grpSpPr>
      <p:sp>
        <p:nvSpPr>
          <p:cNvPr id="166" name="Remembering Hurricane Janet  1955"/>
          <p:cNvSpPr txBox="1">
            <a:spLocks noGrp="1"/>
          </p:cNvSpPr>
          <p:nvPr>
            <p:ph type="title"/>
          </p:nvPr>
        </p:nvSpPr>
        <p:spPr>
          <a:prstGeom prst="rect">
            <a:avLst/>
          </a:prstGeom>
        </p:spPr>
        <p:txBody>
          <a:bodyPr/>
          <a:lstStyle/>
          <a:p>
            <a:r>
              <a:rPr b="1" dirty="0">
                <a:solidFill>
                  <a:schemeClr val="tx1">
                    <a:lumMod val="95000"/>
                    <a:lumOff val="5000"/>
                  </a:schemeClr>
                </a:solidFill>
              </a:rPr>
              <a:t>Remembering Hurricane Janet  1955</a:t>
            </a:r>
          </a:p>
        </p:txBody>
      </p:sp>
      <p:sp>
        <p:nvSpPr>
          <p:cNvPr id="167" name="Double-click to edit"/>
          <p:cNvSpPr txBox="1">
            <a:spLocks noGrp="1"/>
          </p:cNvSpPr>
          <p:nvPr>
            <p:ph type="body" sz="half" idx="1"/>
          </p:nvPr>
        </p:nvSpPr>
        <p:spPr>
          <a:prstGeom prst="rect">
            <a:avLst/>
          </a:prstGeom>
        </p:spPr>
        <p:txBody>
          <a:bodyPr/>
          <a:lstStyle/>
          <a:p>
            <a:endParaRPr dirty="0"/>
          </a:p>
        </p:txBody>
      </p:sp>
      <p:sp>
        <p:nvSpPr>
          <p:cNvPr id="169" name="Text Placeholder 3"/>
          <p:cNvSpPr>
            <a:spLocks noGrp="1"/>
          </p:cNvSpPr>
          <p:nvPr>
            <p:ph type="body" sz="quarter"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indent="0" defTabSz="365760">
              <a:spcBef>
                <a:spcPts val="400"/>
              </a:spcBef>
              <a:buClrTx/>
              <a:buSzTx/>
              <a:buFontTx/>
              <a:buNone/>
              <a:defRPr sz="2080">
                <a:solidFill>
                  <a:srgbClr val="FFFFFF"/>
                </a:solidFill>
              </a:defRPr>
            </a:pPr>
            <a:r>
              <a:rPr dirty="0">
                <a:solidFill>
                  <a:schemeClr val="tx1">
                    <a:lumMod val="95000"/>
                    <a:lumOff val="5000"/>
                  </a:schemeClr>
                </a:solidFill>
              </a:rPr>
              <a:t>No radios</a:t>
            </a:r>
          </a:p>
          <a:p>
            <a:pPr marL="0" indent="0" defTabSz="365760">
              <a:spcBef>
                <a:spcPts val="400"/>
              </a:spcBef>
              <a:buClrTx/>
              <a:buSzTx/>
              <a:buFontTx/>
              <a:buNone/>
              <a:defRPr sz="2080">
                <a:solidFill>
                  <a:srgbClr val="FFFFFF"/>
                </a:solidFill>
              </a:defRPr>
            </a:pPr>
            <a:r>
              <a:rPr dirty="0">
                <a:solidFill>
                  <a:schemeClr val="tx1">
                    <a:lumMod val="95000"/>
                    <a:lumOff val="5000"/>
                  </a:schemeClr>
                </a:solidFill>
              </a:rPr>
              <a:t>No Television in most homes</a:t>
            </a:r>
          </a:p>
          <a:p>
            <a:pPr marL="0" indent="0" defTabSz="365760">
              <a:spcBef>
                <a:spcPts val="400"/>
              </a:spcBef>
              <a:buClrTx/>
              <a:buSzTx/>
              <a:buFontTx/>
              <a:buNone/>
              <a:defRPr sz="2080">
                <a:solidFill>
                  <a:srgbClr val="FFFFFF"/>
                </a:solidFill>
              </a:defRPr>
            </a:pPr>
            <a:r>
              <a:rPr dirty="0">
                <a:solidFill>
                  <a:schemeClr val="tx1">
                    <a:lumMod val="95000"/>
                    <a:lumOff val="5000"/>
                  </a:schemeClr>
                </a:solidFill>
              </a:rPr>
              <a:t>Not many telephones</a:t>
            </a:r>
          </a:p>
          <a:p>
            <a:pPr marL="0" indent="0" defTabSz="365760">
              <a:spcBef>
                <a:spcPts val="400"/>
              </a:spcBef>
              <a:buClrTx/>
              <a:buSzTx/>
              <a:buFontTx/>
              <a:buNone/>
              <a:defRPr sz="2080">
                <a:solidFill>
                  <a:srgbClr val="FFFFFF"/>
                </a:solidFill>
              </a:defRPr>
            </a:pPr>
            <a:r>
              <a:rPr dirty="0">
                <a:solidFill>
                  <a:schemeClr val="tx1">
                    <a:lumMod val="95000"/>
                    <a:lumOff val="5000"/>
                  </a:schemeClr>
                </a:solidFill>
              </a:rPr>
              <a:t>Bells and town criers</a:t>
            </a:r>
          </a:p>
          <a:p>
            <a:pPr marL="0" indent="0" defTabSz="365760">
              <a:spcBef>
                <a:spcPts val="400"/>
              </a:spcBef>
              <a:buClrTx/>
              <a:buSzTx/>
              <a:buFontTx/>
              <a:buNone/>
              <a:defRPr sz="2080">
                <a:solidFill>
                  <a:srgbClr val="FFFFFF"/>
                </a:solidFill>
              </a:defRPr>
            </a:pPr>
            <a:r>
              <a:rPr dirty="0">
                <a:solidFill>
                  <a:schemeClr val="tx1">
                    <a:lumMod val="95000"/>
                    <a:lumOff val="5000"/>
                  </a:schemeClr>
                </a:solidFill>
              </a:rPr>
              <a:t>Horns from sugar factories</a:t>
            </a:r>
          </a:p>
          <a:p>
            <a:pPr marL="0" indent="0" defTabSz="365760">
              <a:spcBef>
                <a:spcPts val="400"/>
              </a:spcBef>
              <a:buClrTx/>
              <a:buSzTx/>
              <a:buFontTx/>
              <a:buNone/>
              <a:defRPr sz="2080">
                <a:solidFill>
                  <a:srgbClr val="FFFFFF"/>
                </a:solidFill>
              </a:defRPr>
            </a:pPr>
            <a:r>
              <a:rPr dirty="0">
                <a:solidFill>
                  <a:schemeClr val="tx1">
                    <a:lumMod val="95000"/>
                    <a:lumOff val="5000"/>
                  </a:schemeClr>
                </a:solidFill>
              </a:rPr>
              <a:t>Conch shells</a:t>
            </a:r>
          </a:p>
          <a:p>
            <a:pPr marL="0" indent="0" defTabSz="365760">
              <a:spcBef>
                <a:spcPts val="400"/>
              </a:spcBef>
              <a:buClrTx/>
              <a:buSzTx/>
              <a:buFontTx/>
              <a:buNone/>
              <a:defRPr sz="2080">
                <a:solidFill>
                  <a:srgbClr val="FFFFFF"/>
                </a:solidFill>
              </a:defRPr>
            </a:pPr>
            <a:r>
              <a:rPr dirty="0">
                <a:solidFill>
                  <a:schemeClr val="tx1">
                    <a:lumMod val="95000"/>
                    <a:lumOff val="5000"/>
                  </a:schemeClr>
                </a:solidFill>
              </a:rPr>
              <a:t>Word of mouth</a:t>
            </a:r>
          </a:p>
          <a:p>
            <a:pPr marL="0" indent="0" defTabSz="365760">
              <a:spcBef>
                <a:spcPts val="400"/>
              </a:spcBef>
              <a:buClrTx/>
              <a:buSzTx/>
              <a:buFontTx/>
              <a:buNone/>
              <a:defRPr sz="720">
                <a:solidFill>
                  <a:srgbClr val="FFFFFF"/>
                </a:solidFill>
              </a:defRPr>
            </a:pPr>
            <a:endParaRPr dirty="0"/>
          </a:p>
        </p:txBody>
      </p:sp>
      <p:sp>
        <p:nvSpPr>
          <p:cNvPr id="170" name="Slide Number"/>
          <p:cNvSpPr txBox="1">
            <a:spLocks noGrp="1"/>
          </p:cNvSpPr>
          <p:nvPr>
            <p:ph type="sldNum" sz="quarter" idx="2"/>
          </p:nvPr>
        </p:nvSpPr>
        <p:spPr>
          <a:xfrm>
            <a:off x="10993581" y="6521602"/>
            <a:ext cx="160631" cy="21559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dirty="0"/>
          </a:p>
        </p:txBody>
      </p:sp>
      <p:pic>
        <p:nvPicPr>
          <p:cNvPr id="168" name="Image" descr="Image"/>
          <p:cNvPicPr>
            <a:picLocks noChangeAspect="1"/>
          </p:cNvPicPr>
          <p:nvPr/>
        </p:nvPicPr>
        <p:blipFill>
          <a:blip r:embed="rId2"/>
          <a:stretch>
            <a:fillRect/>
          </a:stretch>
        </p:blipFill>
        <p:spPr>
          <a:xfrm>
            <a:off x="5458983" y="812798"/>
            <a:ext cx="5928218" cy="4234442"/>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hueOff val="-670833"/>
                <a:lumOff val="25246"/>
              </a:schemeClr>
            </a:gs>
            <a:gs pos="100000">
              <a:schemeClr val="accent2">
                <a:lumOff val="22843"/>
              </a:schemeClr>
            </a:gs>
          </a:gsLst>
          <a:lin ang="2700000" scaled="0"/>
        </a:gradFill>
        <a:effectLst/>
      </p:bgPr>
    </p:bg>
    <p:spTree>
      <p:nvGrpSpPr>
        <p:cNvPr id="1" name=""/>
        <p:cNvGrpSpPr/>
        <p:nvPr/>
      </p:nvGrpSpPr>
      <p:grpSpPr>
        <a:xfrm>
          <a:off x="0" y="0"/>
          <a:ext cx="0" cy="0"/>
          <a:chOff x="0" y="0"/>
          <a:chExt cx="0" cy="0"/>
        </a:xfrm>
      </p:grpSpPr>
      <p:sp>
        <p:nvSpPr>
          <p:cNvPr id="172" name="Remembering Hurricane Janet 1955"/>
          <p:cNvSpPr txBox="1">
            <a:spLocks noGrp="1"/>
          </p:cNvSpPr>
          <p:nvPr>
            <p:ph type="title"/>
          </p:nvPr>
        </p:nvSpPr>
        <p:spPr>
          <a:xfrm>
            <a:off x="478366" y="595883"/>
            <a:ext cx="3517568" cy="2093976"/>
          </a:xfrm>
          <a:prstGeom prst="rect">
            <a:avLst/>
          </a:prstGeom>
        </p:spPr>
        <p:txBody>
          <a:bodyPr/>
          <a:lstStyle/>
          <a:p>
            <a:r>
              <a:rPr dirty="0">
                <a:solidFill>
                  <a:schemeClr val="tx1">
                    <a:lumMod val="95000"/>
                    <a:lumOff val="5000"/>
                  </a:schemeClr>
                </a:solidFill>
              </a:rPr>
              <a:t>Remembering Hurricane Janet 1955</a:t>
            </a:r>
          </a:p>
        </p:txBody>
      </p:sp>
      <p:sp>
        <p:nvSpPr>
          <p:cNvPr id="173" name="Double-click to edit"/>
          <p:cNvSpPr txBox="1">
            <a:spLocks noGrp="1"/>
          </p:cNvSpPr>
          <p:nvPr>
            <p:ph type="body" sz="half" idx="1"/>
          </p:nvPr>
        </p:nvSpPr>
        <p:spPr>
          <a:prstGeom prst="rect">
            <a:avLst/>
          </a:prstGeom>
        </p:spPr>
        <p:txBody>
          <a:bodyPr/>
          <a:lstStyle/>
          <a:p>
            <a:endParaRPr dirty="0"/>
          </a:p>
        </p:txBody>
      </p:sp>
      <p:sp>
        <p:nvSpPr>
          <p:cNvPr id="174" name="Text Placeholder 3"/>
          <p:cNvSpPr>
            <a:spLocks noGrp="1"/>
          </p:cNvSpPr>
          <p:nvPr>
            <p:ph type="body" sz="quarter"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lvl1pPr marL="0" indent="0">
              <a:buClrTx/>
              <a:buSzTx/>
              <a:buFontTx/>
              <a:buNone/>
              <a:defRPr sz="1800">
                <a:solidFill>
                  <a:srgbClr val="FFFFFF"/>
                </a:solidFill>
              </a:defRPr>
            </a:lvl1pPr>
          </a:lstStyle>
          <a:p>
            <a:r>
              <a:rPr sz="2400" dirty="0">
                <a:solidFill>
                  <a:schemeClr val="tx1">
                    <a:lumMod val="95000"/>
                    <a:lumOff val="5000"/>
                  </a:schemeClr>
                </a:solidFill>
              </a:rPr>
              <a:t>Poor housing stock</a:t>
            </a:r>
            <a:endParaRPr lang="en-US" sz="2400" dirty="0">
              <a:solidFill>
                <a:schemeClr val="tx1">
                  <a:lumMod val="95000"/>
                  <a:lumOff val="5000"/>
                </a:schemeClr>
              </a:solidFill>
            </a:endParaRPr>
          </a:p>
          <a:p>
            <a:r>
              <a:rPr lang="en-US" sz="2400" dirty="0">
                <a:solidFill>
                  <a:schemeClr val="tx1">
                    <a:lumMod val="95000"/>
                    <a:lumOff val="5000"/>
                  </a:schemeClr>
                </a:solidFill>
              </a:rPr>
              <a:t>Manual tools</a:t>
            </a:r>
          </a:p>
          <a:p>
            <a:r>
              <a:rPr lang="en-US" sz="2400" dirty="0">
                <a:solidFill>
                  <a:schemeClr val="tx1">
                    <a:lumMod val="95000"/>
                    <a:lumOff val="5000"/>
                  </a:schemeClr>
                </a:solidFill>
              </a:rPr>
              <a:t>Storm Carpenters</a:t>
            </a:r>
          </a:p>
          <a:p>
            <a:r>
              <a:rPr lang="en-US" sz="2400" dirty="0">
                <a:solidFill>
                  <a:schemeClr val="tx1">
                    <a:lumMod val="95000"/>
                    <a:lumOff val="5000"/>
                  </a:schemeClr>
                </a:solidFill>
              </a:rPr>
              <a:t>20,000 homeless</a:t>
            </a:r>
            <a:endParaRPr sz="2400" dirty="0">
              <a:solidFill>
                <a:schemeClr val="tx1">
                  <a:lumMod val="95000"/>
                  <a:lumOff val="5000"/>
                </a:schemeClr>
              </a:solidFill>
            </a:endParaRPr>
          </a:p>
        </p:txBody>
      </p:sp>
      <p:sp>
        <p:nvSpPr>
          <p:cNvPr id="17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14</a:t>
            </a:fld>
            <a:endParaRPr dirty="0"/>
          </a:p>
        </p:txBody>
      </p:sp>
      <p:pic>
        <p:nvPicPr>
          <p:cNvPr id="175" name="Image" descr="Image"/>
          <p:cNvPicPr>
            <a:picLocks noChangeAspect="1"/>
          </p:cNvPicPr>
          <p:nvPr/>
        </p:nvPicPr>
        <p:blipFill>
          <a:blip r:embed="rId2"/>
          <a:stretch>
            <a:fillRect/>
          </a:stretch>
        </p:blipFill>
        <p:spPr>
          <a:xfrm>
            <a:off x="4658657" y="0"/>
            <a:ext cx="8894486" cy="68580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hueOff val="-670833"/>
                <a:lumOff val="25246"/>
              </a:schemeClr>
            </a:gs>
            <a:gs pos="100000">
              <a:schemeClr val="accent2">
                <a:lumOff val="22843"/>
              </a:schemeClr>
            </a:gs>
          </a:gsLst>
          <a:lin ang="2700000" scaled="0"/>
        </a:gradFill>
        <a:effectLst/>
      </p:bgPr>
    </p:bg>
    <p:spTree>
      <p:nvGrpSpPr>
        <p:cNvPr id="1" name=""/>
        <p:cNvGrpSpPr/>
        <p:nvPr/>
      </p:nvGrpSpPr>
      <p:grpSpPr>
        <a:xfrm>
          <a:off x="0" y="0"/>
          <a:ext cx="0" cy="0"/>
          <a:chOff x="0" y="0"/>
          <a:chExt cx="0" cy="0"/>
        </a:xfrm>
      </p:grpSpPr>
      <p:sp>
        <p:nvSpPr>
          <p:cNvPr id="178" name="Remembering Hurricane Janet 1955"/>
          <p:cNvSpPr txBox="1">
            <a:spLocks noGrp="1"/>
          </p:cNvSpPr>
          <p:nvPr>
            <p:ph type="title"/>
          </p:nvPr>
        </p:nvSpPr>
        <p:spPr>
          <a:prstGeom prst="rect">
            <a:avLst/>
          </a:prstGeom>
        </p:spPr>
        <p:txBody>
          <a:bodyPr/>
          <a:lstStyle/>
          <a:p>
            <a:r>
              <a:rPr b="1" i="1" dirty="0">
                <a:solidFill>
                  <a:schemeClr val="tx1">
                    <a:lumMod val="95000"/>
                    <a:lumOff val="5000"/>
                  </a:schemeClr>
                </a:solidFill>
              </a:rPr>
              <a:t>Remembering Hurricane Janet 1955</a:t>
            </a:r>
          </a:p>
        </p:txBody>
      </p:sp>
      <p:sp>
        <p:nvSpPr>
          <p:cNvPr id="179" name="Double-click to edit"/>
          <p:cNvSpPr txBox="1">
            <a:spLocks noGrp="1"/>
          </p:cNvSpPr>
          <p:nvPr>
            <p:ph type="body" sz="half" idx="1"/>
          </p:nvPr>
        </p:nvSpPr>
        <p:spPr>
          <a:prstGeom prst="rect">
            <a:avLst/>
          </a:prstGeom>
        </p:spPr>
        <p:txBody>
          <a:bodyPr/>
          <a:lstStyle/>
          <a:p>
            <a:endParaRPr dirty="0"/>
          </a:p>
        </p:txBody>
      </p:sp>
      <p:sp>
        <p:nvSpPr>
          <p:cNvPr id="181" name="Text Placeholder 3"/>
          <p:cNvSpPr>
            <a:spLocks noGrp="1"/>
          </p:cNvSpPr>
          <p:nvPr>
            <p:ph type="body" sz="quarter" idx="21"/>
          </p:nvPr>
        </p:nvSpPr>
        <p:spPr>
          <a:xfrm>
            <a:off x="643466" y="3429000"/>
            <a:ext cx="4340016" cy="30645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lvl1pPr marL="0" indent="0">
              <a:buClrTx/>
              <a:buSzTx/>
              <a:buFontTx/>
              <a:buNone/>
              <a:defRPr sz="1800">
                <a:solidFill>
                  <a:srgbClr val="FFFFFF"/>
                </a:solidFill>
              </a:defRPr>
            </a:lvl1pPr>
          </a:lstStyle>
          <a:p>
            <a:r>
              <a:rPr sz="2800" dirty="0">
                <a:solidFill>
                  <a:schemeClr val="tx1">
                    <a:lumMod val="95000"/>
                    <a:lumOff val="5000"/>
                  </a:schemeClr>
                </a:solidFill>
              </a:rPr>
              <a:t>Stronger houses damaged</a:t>
            </a:r>
          </a:p>
        </p:txBody>
      </p:sp>
      <p:sp>
        <p:nvSpPr>
          <p:cNvPr id="182"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dirty="0"/>
          </a:p>
        </p:txBody>
      </p:sp>
      <p:pic>
        <p:nvPicPr>
          <p:cNvPr id="180" name="Image" descr="Image"/>
          <p:cNvPicPr>
            <a:picLocks noChangeAspect="1"/>
          </p:cNvPicPr>
          <p:nvPr/>
        </p:nvPicPr>
        <p:blipFill>
          <a:blip r:embed="rId2"/>
          <a:stretch>
            <a:fillRect/>
          </a:stretch>
        </p:blipFill>
        <p:spPr>
          <a:xfrm>
            <a:off x="4553814" y="0"/>
            <a:ext cx="7554366" cy="68580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hueOff val="-670833"/>
                <a:lumOff val="25246"/>
              </a:schemeClr>
            </a:gs>
            <a:gs pos="100000">
              <a:schemeClr val="accent2">
                <a:lumOff val="22843"/>
              </a:schemeClr>
            </a:gs>
          </a:gsLst>
          <a:lin ang="2700000" scaled="0"/>
        </a:gradFill>
        <a:effectLst/>
      </p:bgPr>
    </p:bg>
    <p:spTree>
      <p:nvGrpSpPr>
        <p:cNvPr id="1" name=""/>
        <p:cNvGrpSpPr/>
        <p:nvPr/>
      </p:nvGrpSpPr>
      <p:grpSpPr>
        <a:xfrm>
          <a:off x="0" y="0"/>
          <a:ext cx="0" cy="0"/>
          <a:chOff x="0" y="0"/>
          <a:chExt cx="0" cy="0"/>
        </a:xfrm>
      </p:grpSpPr>
      <p:sp>
        <p:nvSpPr>
          <p:cNvPr id="184" name="Hurricanes to remember ……"/>
          <p:cNvSpPr txBox="1">
            <a:spLocks noGrp="1"/>
          </p:cNvSpPr>
          <p:nvPr>
            <p:ph type="title"/>
          </p:nvPr>
        </p:nvSpPr>
        <p:spPr>
          <a:xfrm>
            <a:off x="536786" y="184403"/>
            <a:ext cx="3517568" cy="2093976"/>
          </a:xfrm>
          <a:prstGeom prst="rect">
            <a:avLst/>
          </a:prstGeom>
        </p:spPr>
        <p:txBody>
          <a:bodyPr>
            <a:noAutofit/>
          </a:bodyPr>
          <a:lstStyle/>
          <a:p>
            <a:r>
              <a:rPr sz="4000" b="1" i="1" dirty="0">
                <a:solidFill>
                  <a:schemeClr val="tx1">
                    <a:lumMod val="95000"/>
                    <a:lumOff val="5000"/>
                  </a:schemeClr>
                </a:solidFill>
              </a:rPr>
              <a:t>Hurricanes to remember …</a:t>
            </a:r>
          </a:p>
          <a:p>
            <a:endParaRPr sz="4000" b="1" i="1" dirty="0">
              <a:solidFill>
                <a:schemeClr val="tx1">
                  <a:lumMod val="95000"/>
                  <a:lumOff val="5000"/>
                </a:schemeClr>
              </a:solidFill>
            </a:endParaRPr>
          </a:p>
          <a:p>
            <a:r>
              <a:rPr sz="4000" b="1" i="1" dirty="0">
                <a:solidFill>
                  <a:schemeClr val="tx1">
                    <a:lumMod val="95000"/>
                    <a:lumOff val="5000"/>
                  </a:schemeClr>
                </a:solidFill>
              </a:rPr>
              <a:t>Now..</a:t>
            </a:r>
          </a:p>
        </p:txBody>
      </p:sp>
      <p:sp>
        <p:nvSpPr>
          <p:cNvPr id="185" name="Double-click to edit"/>
          <p:cNvSpPr txBox="1">
            <a:spLocks noGrp="1"/>
          </p:cNvSpPr>
          <p:nvPr>
            <p:ph type="body" sz="half" idx="1"/>
          </p:nvPr>
        </p:nvSpPr>
        <p:spPr>
          <a:prstGeom prst="rect">
            <a:avLst/>
          </a:prstGeom>
          <a:solidFill>
            <a:schemeClr val="accent2">
              <a:lumOff val="22843"/>
            </a:schemeClr>
          </a:solidFill>
          <a:ln>
            <a:solidFill>
              <a:schemeClr val="accent4"/>
            </a:solidFill>
            <a:round/>
          </a:ln>
        </p:spPr>
        <p:txBody>
          <a:bodyPr/>
          <a:lstStyle/>
          <a:p>
            <a:pPr marL="0" indent="0">
              <a:lnSpc>
                <a:spcPct val="100000"/>
              </a:lnSpc>
              <a:spcBef>
                <a:spcPts val="0"/>
              </a:spcBef>
              <a:buClrTx/>
              <a:buSzTx/>
              <a:buFontTx/>
              <a:buNone/>
              <a:defRPr sz="1800">
                <a:solidFill>
                  <a:srgbClr val="000000"/>
                </a:solidFill>
              </a:defRPr>
            </a:pPr>
            <a:endParaRPr dirty="0"/>
          </a:p>
          <a:p>
            <a:pPr marL="0" indent="0">
              <a:lnSpc>
                <a:spcPct val="100000"/>
              </a:lnSpc>
              <a:spcBef>
                <a:spcPts val="0"/>
              </a:spcBef>
              <a:buClrTx/>
              <a:buSzTx/>
              <a:buFontTx/>
              <a:buNone/>
              <a:defRPr sz="1800">
                <a:solidFill>
                  <a:srgbClr val="000000"/>
                </a:solidFill>
              </a:defRPr>
            </a:pPr>
            <a:endParaRPr dirty="0"/>
          </a:p>
        </p:txBody>
      </p:sp>
      <p:sp>
        <p:nvSpPr>
          <p:cNvPr id="187" name="Text Placeholder 3"/>
          <p:cNvSpPr>
            <a:spLocks noGrp="1"/>
          </p:cNvSpPr>
          <p:nvPr>
            <p:ph type="body" sz="quarter" idx="21"/>
          </p:nvPr>
        </p:nvSpPr>
        <p:spPr>
          <a:xfrm>
            <a:off x="605364" y="3609091"/>
            <a:ext cx="5041056" cy="30645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Autofit/>
          </a:bodyPr>
          <a:lstStyle/>
          <a:p>
            <a:pPr marL="0" indent="0" defTabSz="905255">
              <a:spcBef>
                <a:spcPts val="1100"/>
              </a:spcBef>
              <a:buClrTx/>
              <a:buSzTx/>
              <a:buFontTx/>
              <a:buNone/>
              <a:defRPr sz="1782">
                <a:solidFill>
                  <a:srgbClr val="FFFFFF"/>
                </a:solidFill>
              </a:defRPr>
            </a:pPr>
            <a:r>
              <a:rPr sz="3200" b="1" dirty="0">
                <a:solidFill>
                  <a:schemeClr val="tx1">
                    <a:lumMod val="95000"/>
                    <a:lumOff val="5000"/>
                  </a:schemeClr>
                </a:solidFill>
              </a:rPr>
              <a:t>Elsa</a:t>
            </a:r>
          </a:p>
          <a:p>
            <a:pPr marL="0" indent="0" defTabSz="905255">
              <a:spcBef>
                <a:spcPts val="1100"/>
              </a:spcBef>
              <a:buClrTx/>
              <a:buSzTx/>
              <a:buFontTx/>
              <a:buNone/>
              <a:defRPr sz="1782">
                <a:solidFill>
                  <a:srgbClr val="FFFFFF"/>
                </a:solidFill>
              </a:defRPr>
            </a:pPr>
            <a:endParaRPr sz="3200" b="1" dirty="0">
              <a:solidFill>
                <a:schemeClr val="tx1">
                  <a:lumMod val="95000"/>
                  <a:lumOff val="5000"/>
                </a:schemeClr>
              </a:solidFill>
            </a:endParaRPr>
          </a:p>
          <a:p>
            <a:pPr marL="0" indent="0" defTabSz="905255">
              <a:spcBef>
                <a:spcPts val="1100"/>
              </a:spcBef>
              <a:buClrTx/>
              <a:buSzTx/>
              <a:buFontTx/>
              <a:buNone/>
              <a:defRPr sz="1782">
                <a:solidFill>
                  <a:srgbClr val="FFFFFF"/>
                </a:solidFill>
              </a:defRPr>
            </a:pPr>
            <a:r>
              <a:rPr sz="3200" b="1" dirty="0">
                <a:solidFill>
                  <a:schemeClr val="tx1">
                    <a:lumMod val="95000"/>
                    <a:lumOff val="5000"/>
                  </a:schemeClr>
                </a:solidFill>
              </a:rPr>
              <a:t>July 2021</a:t>
            </a:r>
          </a:p>
          <a:p>
            <a:pPr marL="0" indent="0" defTabSz="905255">
              <a:spcBef>
                <a:spcPts val="1100"/>
              </a:spcBef>
              <a:buClrTx/>
              <a:buSzTx/>
              <a:buFontTx/>
              <a:buNone/>
              <a:defRPr sz="1782">
                <a:solidFill>
                  <a:srgbClr val="FFFFFF"/>
                </a:solidFill>
              </a:defRPr>
            </a:pPr>
            <a:endParaRPr sz="3200" b="1" dirty="0">
              <a:solidFill>
                <a:schemeClr val="tx1">
                  <a:lumMod val="95000"/>
                  <a:lumOff val="5000"/>
                </a:schemeClr>
              </a:solidFill>
            </a:endParaRPr>
          </a:p>
          <a:p>
            <a:pPr marL="0" indent="0" defTabSz="905255">
              <a:spcBef>
                <a:spcPts val="1100"/>
              </a:spcBef>
              <a:buClrTx/>
              <a:buSzTx/>
              <a:buFontTx/>
              <a:buNone/>
              <a:defRPr sz="1782">
                <a:solidFill>
                  <a:srgbClr val="FFFFFF"/>
                </a:solidFill>
              </a:defRPr>
            </a:pPr>
            <a:r>
              <a:rPr sz="3200" b="1" dirty="0">
                <a:solidFill>
                  <a:schemeClr val="tx1">
                    <a:lumMod val="95000"/>
                    <a:lumOff val="5000"/>
                  </a:schemeClr>
                </a:solidFill>
              </a:rPr>
              <a:t>Cat 1   85 - 100 mph</a:t>
            </a:r>
          </a:p>
          <a:p>
            <a:pPr marL="0" indent="0" defTabSz="905255">
              <a:spcBef>
                <a:spcPts val="1100"/>
              </a:spcBef>
              <a:buClrTx/>
              <a:buSzTx/>
              <a:buFontTx/>
              <a:buNone/>
              <a:defRPr sz="1782">
                <a:solidFill>
                  <a:srgbClr val="FFFFFF"/>
                </a:solidFill>
              </a:defRPr>
            </a:pPr>
            <a:endParaRPr sz="3600" dirty="0"/>
          </a:p>
        </p:txBody>
      </p:sp>
      <p:sp>
        <p:nvSpPr>
          <p:cNvPr id="18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16</a:t>
            </a:fld>
            <a:endParaRPr dirty="0"/>
          </a:p>
        </p:txBody>
      </p:sp>
      <p:pic>
        <p:nvPicPr>
          <p:cNvPr id="186" name="Image" descr="Image"/>
          <p:cNvPicPr>
            <a:picLocks noChangeAspect="1"/>
          </p:cNvPicPr>
          <p:nvPr/>
        </p:nvPicPr>
        <p:blipFill>
          <a:blip r:embed="rId3"/>
          <a:stretch>
            <a:fillRect/>
          </a:stretch>
        </p:blipFill>
        <p:spPr>
          <a:xfrm>
            <a:off x="3832860" y="0"/>
            <a:ext cx="8359140" cy="5943600"/>
          </a:xfrm>
          <a:prstGeom prst="rect">
            <a:avLst/>
          </a:prstGeom>
          <a:ln w="25400">
            <a:solidFill>
              <a:srgbClr val="DDDDDD"/>
            </a:solidFill>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Double-click to edit"/>
          <p:cNvSpPr txBox="1">
            <a:spLocks noGrp="1"/>
          </p:cNvSpPr>
          <p:nvPr>
            <p:ph type="title"/>
          </p:nvPr>
        </p:nvSpPr>
        <p:spPr>
          <a:prstGeom prst="rect">
            <a:avLst/>
          </a:prstGeom>
        </p:spPr>
        <p:txBody>
          <a:bodyPr/>
          <a:lstStyle/>
          <a:p>
            <a:endParaRPr dirty="0"/>
          </a:p>
        </p:txBody>
      </p:sp>
      <p:sp>
        <p:nvSpPr>
          <p:cNvPr id="191" name="Double-click to edit"/>
          <p:cNvSpPr txBox="1">
            <a:spLocks noGrp="1"/>
          </p:cNvSpPr>
          <p:nvPr>
            <p:ph type="body" sz="half" idx="1"/>
          </p:nvPr>
        </p:nvSpPr>
        <p:spPr>
          <a:prstGeom prst="rect">
            <a:avLst/>
          </a:prstGeom>
        </p:spPr>
        <p:txBody>
          <a:bodyPr/>
          <a:lstStyle/>
          <a:p>
            <a:endParaRPr dirty="0"/>
          </a:p>
        </p:txBody>
      </p:sp>
      <p:sp>
        <p:nvSpPr>
          <p:cNvPr id="192" name="Text Placeholder 3"/>
          <p:cNvSpPr>
            <a:spLocks noGrp="1"/>
          </p:cNvSpPr>
          <p:nvPr>
            <p:ph type="body" sz="quarter" idx="21"/>
          </p:nvPr>
        </p:nvSpPr>
        <p:spPr>
          <a:prstGeom prst="rect">
            <a:avLst/>
          </a:prstGeom>
        </p:spPr>
        <p:txBody>
          <a:bodyPr/>
          <a:lstStyle/>
          <a:p>
            <a:pPr marL="0" indent="0">
              <a:buClrTx/>
              <a:buSzTx/>
              <a:buFontTx/>
              <a:buNone/>
              <a:defRPr sz="1800">
                <a:solidFill>
                  <a:srgbClr val="FFFFFF"/>
                </a:solidFill>
              </a:defRPr>
            </a:pPr>
            <a:endParaRPr dirty="0"/>
          </a:p>
        </p:txBody>
      </p:sp>
      <p:sp>
        <p:nvSpPr>
          <p:cNvPr id="194"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dirty="0"/>
          </a:p>
        </p:txBody>
      </p:sp>
      <p:pic>
        <p:nvPicPr>
          <p:cNvPr id="193" name="Image" descr="Image"/>
          <p:cNvPicPr>
            <a:picLocks noChangeAspect="1"/>
          </p:cNvPicPr>
          <p:nvPr/>
        </p:nvPicPr>
        <p:blipFill>
          <a:blip r:embed="rId2"/>
          <a:stretch>
            <a:fillRect/>
          </a:stretch>
        </p:blipFill>
        <p:spPr>
          <a:xfrm>
            <a:off x="575515" y="-541095"/>
            <a:ext cx="14101184" cy="8087228"/>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96" name="Image" descr="Image"/>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197"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18</a:t>
            </a:fld>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Off val="24705"/>
          </a:schemeClr>
        </a:solidFill>
        <a:effectLst/>
      </p:bgPr>
    </p:bg>
    <p:spTree>
      <p:nvGrpSpPr>
        <p:cNvPr id="1" name=""/>
        <p:cNvGrpSpPr/>
        <p:nvPr/>
      </p:nvGrpSpPr>
      <p:grpSpPr>
        <a:xfrm>
          <a:off x="0" y="0"/>
          <a:ext cx="0" cy="0"/>
          <a:chOff x="0" y="0"/>
          <a:chExt cx="0" cy="0"/>
        </a:xfrm>
      </p:grpSpPr>
      <p:pic>
        <p:nvPicPr>
          <p:cNvPr id="199" name="Image" descr="Image"/>
          <p:cNvPicPr>
            <a:picLocks noChangeAspect="1"/>
          </p:cNvPicPr>
          <p:nvPr/>
        </p:nvPicPr>
        <p:blipFill>
          <a:blip r:embed="rId2"/>
          <a:stretch>
            <a:fillRect/>
          </a:stretch>
        </p:blipFill>
        <p:spPr>
          <a:xfrm>
            <a:off x="626857" y="66534"/>
            <a:ext cx="10938286" cy="6125440"/>
          </a:xfrm>
          <a:prstGeom prst="rect">
            <a:avLst/>
          </a:prstGeom>
          <a:ln w="12700">
            <a:miter lim="400000"/>
          </a:ln>
        </p:spPr>
      </p:pic>
      <p:sp>
        <p:nvSpPr>
          <p:cNvPr id="200"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hueOff val="-670833"/>
                <a:lumOff val="25246"/>
              </a:schemeClr>
            </a:gs>
            <a:gs pos="100000">
              <a:schemeClr val="accent2">
                <a:lumOff val="22843"/>
              </a:schemeClr>
            </a:gs>
          </a:gsLst>
          <a:lin ang="2700000" scaled="0"/>
        </a:gradFill>
        <a:effectLst/>
      </p:bgPr>
    </p:bg>
    <p:spTree>
      <p:nvGrpSpPr>
        <p:cNvPr id="1" name=""/>
        <p:cNvGrpSpPr/>
        <p:nvPr/>
      </p:nvGrpSpPr>
      <p:grpSpPr>
        <a:xfrm>
          <a:off x="0" y="0"/>
          <a:ext cx="0" cy="0"/>
          <a:chOff x="0" y="0"/>
          <a:chExt cx="0" cy="0"/>
        </a:xfrm>
      </p:grpSpPr>
      <p:sp>
        <p:nvSpPr>
          <p:cNvPr id="126" name="Slide Number"/>
          <p:cNvSpPr txBox="1">
            <a:spLocks noGrp="1"/>
          </p:cNvSpPr>
          <p:nvPr>
            <p:ph type="sldNum" sz="quarter" idx="12"/>
          </p:nvPr>
        </p:nvSpPr>
        <p:spPr>
          <a:xfrm>
            <a:off x="10993581" y="6521602"/>
            <a:ext cx="160631" cy="21559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dirty="0"/>
          </a:p>
        </p:txBody>
      </p:sp>
      <p:pic>
        <p:nvPicPr>
          <p:cNvPr id="2" name="Picture 1">
            <a:extLst>
              <a:ext uri="{FF2B5EF4-FFF2-40B4-BE49-F238E27FC236}">
                <a16:creationId xmlns:a16="http://schemas.microsoft.com/office/drawing/2014/main" id="{45403E38-C49E-4DAF-88C2-97B543B9094B}"/>
              </a:ext>
            </a:extLst>
          </p:cNvPr>
          <p:cNvPicPr>
            <a:picLocks noChangeAspect="1"/>
          </p:cNvPicPr>
          <p:nvPr/>
        </p:nvPicPr>
        <p:blipFill rotWithShape="1">
          <a:blip r:embed="rId3"/>
          <a:srcRect l="1460" t="1685" r="7829" b="4366"/>
          <a:stretch/>
        </p:blipFill>
        <p:spPr>
          <a:xfrm>
            <a:off x="-38420" y="0"/>
            <a:ext cx="12268840"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Emergency Management"/>
          <p:cNvSpPr txBox="1">
            <a:spLocks noGrp="1"/>
          </p:cNvSpPr>
          <p:nvPr>
            <p:ph type="title"/>
          </p:nvPr>
        </p:nvSpPr>
        <p:spPr>
          <a:prstGeom prst="rect">
            <a:avLst/>
          </a:prstGeom>
        </p:spPr>
        <p:txBody>
          <a:bodyPr>
            <a:normAutofit/>
          </a:bodyPr>
          <a:lstStyle/>
          <a:p>
            <a:r>
              <a:rPr sz="4000" b="1" dirty="0">
                <a:solidFill>
                  <a:schemeClr val="tx1">
                    <a:lumMod val="95000"/>
                    <a:lumOff val="5000"/>
                  </a:schemeClr>
                </a:solidFill>
              </a:rPr>
              <a:t>Emergency Management</a:t>
            </a:r>
          </a:p>
        </p:txBody>
      </p:sp>
      <p:sp>
        <p:nvSpPr>
          <p:cNvPr id="211" name="The agency responsible for sensitizing and sanctioning preparedness  in the Caribbean is the  Caribbean Disaster Emergency Agency (CDEMA). https://cdema.org/ This organization is charged with overseeing, implementing and monitoring all activities within "/>
          <p:cNvSpPr txBox="1">
            <a:spLocks noGrp="1"/>
          </p:cNvSpPr>
          <p:nvPr>
            <p:ph type="body" sz="half" idx="1"/>
          </p:nvPr>
        </p:nvSpPr>
        <p:spPr>
          <a:prstGeom prst="rect">
            <a:avLst/>
          </a:prstGeom>
        </p:spPr>
        <p:txBody>
          <a:bodyPr>
            <a:normAutofit fontScale="92500"/>
          </a:bodyPr>
          <a:lstStyle/>
          <a:p>
            <a:pPr marL="0" indent="0" defTabSz="448055">
              <a:lnSpc>
                <a:spcPct val="100000"/>
              </a:lnSpc>
              <a:spcBef>
                <a:spcPts val="0"/>
              </a:spcBef>
              <a:buClrTx/>
              <a:buSzTx/>
              <a:buFontTx/>
              <a:buNone/>
              <a:defRPr sz="2352">
                <a:solidFill>
                  <a:srgbClr val="222222"/>
                </a:solidFill>
                <a:latin typeface="Arial"/>
                <a:ea typeface="Arial"/>
                <a:cs typeface="Arial"/>
                <a:sym typeface="Arial"/>
              </a:defRPr>
            </a:pPr>
            <a:r>
              <a:rPr dirty="0"/>
              <a:t>The agency responsible for sensitizing and sanctioning preparedness  in the Caribbean is the  Caribbean Disaster Emergency Agency (CDEMA). </a:t>
            </a:r>
            <a:r>
              <a:rPr u="sng" dirty="0">
                <a:solidFill>
                  <a:srgbClr val="1155CC"/>
                </a:solidFill>
                <a:hlinkClick r:id="rId2"/>
              </a:rPr>
              <a:t>https://cdema.org/</a:t>
            </a:r>
            <a:r>
              <a:rPr dirty="0"/>
              <a:t> This organization is charged with </a:t>
            </a:r>
            <a:r>
              <a:rPr b="1" dirty="0">
                <a:solidFill>
                  <a:srgbClr val="FF0000"/>
                </a:solidFill>
              </a:rPr>
              <a:t>overseeing, implementing and monitoring all activities </a:t>
            </a:r>
            <a:r>
              <a:rPr dirty="0"/>
              <a:t>within this region. All organizations and institutions, schools included, are subject to its policies. </a:t>
            </a:r>
          </a:p>
          <a:p>
            <a:pPr marL="0" indent="0" defTabSz="448055">
              <a:lnSpc>
                <a:spcPct val="100000"/>
              </a:lnSpc>
              <a:spcBef>
                <a:spcPts val="0"/>
              </a:spcBef>
              <a:buClrTx/>
              <a:buSzTx/>
              <a:buFontTx/>
              <a:buNone/>
              <a:defRPr sz="2352">
                <a:solidFill>
                  <a:srgbClr val="222222"/>
                </a:solidFill>
                <a:latin typeface="Arial"/>
                <a:ea typeface="Arial"/>
                <a:cs typeface="Arial"/>
                <a:sym typeface="Arial"/>
              </a:defRPr>
            </a:pPr>
            <a:endParaRPr dirty="0"/>
          </a:p>
          <a:p>
            <a:pPr marL="0" indent="0" defTabSz="448055">
              <a:lnSpc>
                <a:spcPct val="100000"/>
              </a:lnSpc>
              <a:spcBef>
                <a:spcPts val="0"/>
              </a:spcBef>
              <a:buClrTx/>
              <a:buSzTx/>
              <a:buFontTx/>
              <a:buNone/>
              <a:defRPr sz="2352">
                <a:solidFill>
                  <a:srgbClr val="222222"/>
                </a:solidFill>
                <a:latin typeface="Arial"/>
                <a:ea typeface="Arial"/>
                <a:cs typeface="Arial"/>
                <a:sym typeface="Arial"/>
              </a:defRPr>
            </a:pPr>
            <a:endParaRPr dirty="0"/>
          </a:p>
          <a:p>
            <a:pPr marL="0" indent="0" defTabSz="448055">
              <a:lnSpc>
                <a:spcPct val="100000"/>
              </a:lnSpc>
              <a:spcBef>
                <a:spcPts val="0"/>
              </a:spcBef>
              <a:buClrTx/>
              <a:buSzTx/>
              <a:buFontTx/>
              <a:buNone/>
              <a:defRPr sz="2352">
                <a:solidFill>
                  <a:srgbClr val="222222"/>
                </a:solidFill>
                <a:latin typeface="Arial"/>
                <a:ea typeface="Arial"/>
                <a:cs typeface="Arial"/>
                <a:sym typeface="Arial"/>
              </a:defRPr>
            </a:pPr>
            <a:r>
              <a:rPr dirty="0"/>
              <a:t>Each state (country) has its own arm of  emergency management. In Barbados it is the Department of Emergency Management (DEM)  </a:t>
            </a:r>
            <a:r>
              <a:rPr u="sng" dirty="0">
                <a:solidFill>
                  <a:srgbClr val="1155CC"/>
                </a:solidFill>
                <a:hlinkClick r:id="rId2"/>
              </a:rPr>
              <a:t>https://www.dem.gov.bb/</a:t>
            </a:r>
          </a:p>
        </p:txBody>
      </p:sp>
      <p:sp>
        <p:nvSpPr>
          <p:cNvPr id="212" name="Text Placeholder 3"/>
          <p:cNvSpPr>
            <a:spLocks noGrp="1"/>
          </p:cNvSpPr>
          <p:nvPr>
            <p:ph type="body" sz="quarter" idx="21"/>
          </p:nvPr>
        </p:nvSpPr>
        <p:spPr>
          <a:xfrm>
            <a:off x="643463" y="3015430"/>
            <a:ext cx="3517569" cy="30645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indent="0">
              <a:buClrTx/>
              <a:buSzTx/>
              <a:buFontTx/>
              <a:buNone/>
              <a:defRPr sz="1800">
                <a:solidFill>
                  <a:srgbClr val="FFFFFF"/>
                </a:solidFill>
              </a:defRPr>
            </a:pPr>
            <a:r>
              <a:rPr dirty="0"/>
              <a:t>Local</a:t>
            </a:r>
            <a:endParaRPr dirty="0">
              <a:solidFill>
                <a:schemeClr val="tx1">
                  <a:lumMod val="95000"/>
                  <a:lumOff val="5000"/>
                </a:schemeClr>
              </a:solidFill>
            </a:endParaRPr>
          </a:p>
          <a:p>
            <a:pPr marL="0" indent="0">
              <a:buClrTx/>
              <a:buSzTx/>
              <a:buFontTx/>
              <a:buNone/>
              <a:defRPr sz="1800">
                <a:solidFill>
                  <a:srgbClr val="FFFFFF"/>
                </a:solidFill>
              </a:defRPr>
            </a:pPr>
            <a:r>
              <a:rPr sz="2000" b="1" dirty="0">
                <a:solidFill>
                  <a:schemeClr val="tx1">
                    <a:lumMod val="95000"/>
                    <a:lumOff val="5000"/>
                  </a:schemeClr>
                </a:solidFill>
              </a:rPr>
              <a:t>- Community</a:t>
            </a:r>
          </a:p>
          <a:p>
            <a:pPr marL="0" indent="0">
              <a:buClrTx/>
              <a:buSzTx/>
              <a:buFontTx/>
              <a:buNone/>
              <a:defRPr sz="1800">
                <a:solidFill>
                  <a:srgbClr val="FFFFFF"/>
                </a:solidFill>
              </a:defRPr>
            </a:pPr>
            <a:endParaRPr sz="2000" b="1" dirty="0">
              <a:solidFill>
                <a:schemeClr val="tx1">
                  <a:lumMod val="95000"/>
                  <a:lumOff val="5000"/>
                </a:schemeClr>
              </a:solidFill>
            </a:endParaRPr>
          </a:p>
          <a:p>
            <a:pPr marL="0" indent="0">
              <a:buClrTx/>
              <a:buSzTx/>
              <a:buFontTx/>
              <a:buNone/>
              <a:defRPr sz="1800">
                <a:solidFill>
                  <a:srgbClr val="FFFFFF"/>
                </a:solidFill>
              </a:defRPr>
            </a:pPr>
            <a:endParaRPr sz="2000" b="1" dirty="0">
              <a:solidFill>
                <a:schemeClr val="tx1">
                  <a:lumMod val="95000"/>
                  <a:lumOff val="5000"/>
                </a:schemeClr>
              </a:solidFill>
            </a:endParaRPr>
          </a:p>
          <a:p>
            <a:pPr marL="0" indent="0">
              <a:buClrTx/>
              <a:buSzTx/>
              <a:buFontTx/>
              <a:buNone/>
              <a:defRPr sz="1800">
                <a:solidFill>
                  <a:srgbClr val="FFFFFF"/>
                </a:solidFill>
              </a:defRPr>
            </a:pPr>
            <a:r>
              <a:rPr lang="en-US" sz="2000" b="1" dirty="0">
                <a:solidFill>
                  <a:schemeClr val="tx1">
                    <a:lumMod val="95000"/>
                    <a:lumOff val="5000"/>
                  </a:schemeClr>
                </a:solidFill>
              </a:rPr>
              <a:t>- </a:t>
            </a:r>
            <a:r>
              <a:rPr sz="2000" b="1" dirty="0">
                <a:solidFill>
                  <a:schemeClr val="tx1">
                    <a:lumMod val="95000"/>
                    <a:lumOff val="5000"/>
                  </a:schemeClr>
                </a:solidFill>
              </a:rPr>
              <a:t>Regional</a:t>
            </a:r>
          </a:p>
        </p:txBody>
      </p:sp>
      <p:sp>
        <p:nvSpPr>
          <p:cNvPr id="213"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dirty="0"/>
          </a:p>
        </p:txBody>
      </p:sp>
      <p:pic>
        <p:nvPicPr>
          <p:cNvPr id="2" name="Picture 1">
            <a:extLst>
              <a:ext uri="{FF2B5EF4-FFF2-40B4-BE49-F238E27FC236}">
                <a16:creationId xmlns:a16="http://schemas.microsoft.com/office/drawing/2014/main" id="{789A00EA-FAA6-440B-AECB-3A08D6DDBF1B}"/>
              </a:ext>
            </a:extLst>
          </p:cNvPr>
          <p:cNvPicPr>
            <a:picLocks noChangeAspect="1"/>
          </p:cNvPicPr>
          <p:nvPr/>
        </p:nvPicPr>
        <p:blipFill>
          <a:blip r:embed="rId3"/>
          <a:stretch>
            <a:fillRect/>
          </a:stretch>
        </p:blipFill>
        <p:spPr>
          <a:xfrm>
            <a:off x="2823689" y="2560387"/>
            <a:ext cx="2308927" cy="2308927"/>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Public Service Announcements"/>
          <p:cNvSpPr txBox="1">
            <a:spLocks noGrp="1"/>
          </p:cNvSpPr>
          <p:nvPr>
            <p:ph type="title"/>
          </p:nvPr>
        </p:nvSpPr>
        <p:spPr>
          <a:prstGeom prst="rect">
            <a:avLst/>
          </a:prstGeom>
        </p:spPr>
        <p:txBody>
          <a:bodyPr/>
          <a:lstStyle/>
          <a:p>
            <a:r>
              <a:rPr dirty="0"/>
              <a:t>Public Service </a:t>
            </a:r>
            <a:r>
              <a:rPr sz="3400" spc="-47" dirty="0"/>
              <a:t>Announcements</a:t>
            </a:r>
          </a:p>
        </p:txBody>
      </p:sp>
      <p:sp>
        <p:nvSpPr>
          <p:cNvPr id="216" name="The Barbados Meteorological Office notifies the public by Public Service announcements and hurricane Tracking…"/>
          <p:cNvSpPr txBox="1">
            <a:spLocks noGrp="1"/>
          </p:cNvSpPr>
          <p:nvPr>
            <p:ph type="body" sz="half" idx="1"/>
          </p:nvPr>
        </p:nvSpPr>
        <p:spPr>
          <a:xfrm>
            <a:off x="5370696" y="320914"/>
            <a:ext cx="5928345" cy="5294759"/>
          </a:xfrm>
          <a:prstGeom prst="rect">
            <a:avLst/>
          </a:prstGeom>
        </p:spPr>
        <p:txBody>
          <a:bodyPr>
            <a:noAutofit/>
          </a:bodyPr>
          <a:lstStyle/>
          <a:p>
            <a:pPr marL="0" indent="0" defTabSz="731520">
              <a:spcBef>
                <a:spcPts val="900"/>
              </a:spcBef>
              <a:buNone/>
              <a:defRPr sz="1520"/>
            </a:pPr>
            <a:r>
              <a:rPr lang="en-US" sz="2000" b="1" dirty="0"/>
              <a:t>1. Th</a:t>
            </a:r>
            <a:r>
              <a:rPr sz="2000" b="1" dirty="0"/>
              <a:t>e Barbados Meteorological Office </a:t>
            </a:r>
            <a:r>
              <a:rPr sz="2000" dirty="0"/>
              <a:t>notifies the public by Public Service announcements and hurricane Tracking</a:t>
            </a:r>
            <a:endParaRPr lang="en-US" sz="2000" dirty="0"/>
          </a:p>
          <a:p>
            <a:pPr marL="0" indent="0" defTabSz="731520">
              <a:spcBef>
                <a:spcPts val="900"/>
              </a:spcBef>
              <a:buNone/>
              <a:defRPr sz="1520"/>
            </a:pPr>
            <a:r>
              <a:rPr lang="en-US" sz="2000" b="1" dirty="0"/>
              <a:t>2. The Barbados Government Information Service</a:t>
            </a:r>
            <a:endParaRPr sz="2000" b="1" dirty="0"/>
          </a:p>
          <a:p>
            <a:pPr marL="73151" indent="-73151" defTabSz="731520">
              <a:spcBef>
                <a:spcPts val="900"/>
              </a:spcBef>
              <a:defRPr sz="1520"/>
            </a:pPr>
            <a:endParaRPr sz="2000" b="1" dirty="0"/>
          </a:p>
          <a:p>
            <a:pPr marL="73151" indent="-73151" defTabSz="731520">
              <a:spcBef>
                <a:spcPts val="900"/>
              </a:spcBef>
              <a:defRPr sz="1520"/>
            </a:pPr>
            <a:r>
              <a:rPr lang="en-US" sz="2000" b="1" dirty="0"/>
              <a:t> </a:t>
            </a:r>
            <a:r>
              <a:rPr sz="2000" b="1" dirty="0"/>
              <a:t>Radio</a:t>
            </a:r>
          </a:p>
          <a:p>
            <a:pPr marL="73151" indent="-73151" defTabSz="731520">
              <a:spcBef>
                <a:spcPts val="900"/>
              </a:spcBef>
              <a:defRPr sz="1520"/>
            </a:pPr>
            <a:endParaRPr sz="2000" b="1" dirty="0"/>
          </a:p>
          <a:p>
            <a:pPr marL="73151" indent="-73151" defTabSz="731520">
              <a:spcBef>
                <a:spcPts val="900"/>
              </a:spcBef>
              <a:defRPr sz="1520"/>
            </a:pPr>
            <a:r>
              <a:rPr lang="en-US" sz="2000" b="1" dirty="0"/>
              <a:t> </a:t>
            </a:r>
            <a:r>
              <a:rPr sz="2000" b="1" dirty="0"/>
              <a:t>Television</a:t>
            </a:r>
          </a:p>
          <a:p>
            <a:pPr marL="73151" indent="-73151" defTabSz="731520">
              <a:spcBef>
                <a:spcPts val="900"/>
              </a:spcBef>
              <a:defRPr sz="1520"/>
            </a:pPr>
            <a:endParaRPr sz="2000" b="1" dirty="0"/>
          </a:p>
          <a:p>
            <a:pPr marL="73151" indent="-73151" defTabSz="731520">
              <a:spcBef>
                <a:spcPts val="900"/>
              </a:spcBef>
              <a:defRPr sz="1520"/>
            </a:pPr>
            <a:r>
              <a:rPr lang="en-US" sz="2000" b="1" dirty="0"/>
              <a:t>  </a:t>
            </a:r>
            <a:r>
              <a:rPr sz="2000" b="1" dirty="0"/>
              <a:t>Social Media</a:t>
            </a:r>
          </a:p>
          <a:p>
            <a:pPr marL="73151" indent="-73151" defTabSz="731520">
              <a:spcBef>
                <a:spcPts val="900"/>
              </a:spcBef>
              <a:defRPr sz="1520"/>
            </a:pPr>
            <a:endParaRPr sz="2000" dirty="0"/>
          </a:p>
          <a:p>
            <a:pPr defTabSz="731520">
              <a:spcBef>
                <a:spcPts val="900"/>
              </a:spcBef>
              <a:defRPr sz="1520"/>
            </a:pPr>
            <a:r>
              <a:rPr lang="en-US" sz="2000" b="1" dirty="0"/>
              <a:t>M</a:t>
            </a:r>
            <a:r>
              <a:rPr sz="2000" b="1" dirty="0"/>
              <a:t>emoranda for Central Government</a:t>
            </a:r>
          </a:p>
          <a:p>
            <a:pPr marL="0" indent="0" defTabSz="731520">
              <a:spcBef>
                <a:spcPts val="900"/>
              </a:spcBef>
              <a:buNone/>
              <a:defRPr sz="1520"/>
            </a:pPr>
            <a:r>
              <a:rPr sz="2000" dirty="0"/>
              <a:t>- Educational Institutions</a:t>
            </a:r>
          </a:p>
          <a:p>
            <a:pPr marL="0" indent="0" defTabSz="731520">
              <a:spcBef>
                <a:spcPts val="900"/>
              </a:spcBef>
              <a:buNone/>
              <a:defRPr sz="1520"/>
            </a:pPr>
            <a:r>
              <a:rPr sz="2000" dirty="0"/>
              <a:t>- Government and Non Governmental offices</a:t>
            </a:r>
          </a:p>
          <a:p>
            <a:pPr marL="0" indent="0" defTabSz="731520">
              <a:spcBef>
                <a:spcPts val="900"/>
              </a:spcBef>
              <a:buNone/>
              <a:defRPr sz="1520"/>
            </a:pPr>
            <a:r>
              <a:rPr sz="2000" dirty="0"/>
              <a:t>- Transportation</a:t>
            </a:r>
          </a:p>
          <a:p>
            <a:pPr marL="0" indent="0" defTabSz="731520">
              <a:spcBef>
                <a:spcPts val="900"/>
              </a:spcBef>
              <a:buNone/>
              <a:defRPr sz="1520"/>
            </a:pPr>
            <a:r>
              <a:rPr sz="2000" dirty="0"/>
              <a:t>- Essential officers all leave suspended.</a:t>
            </a:r>
          </a:p>
          <a:p>
            <a:pPr marL="0" indent="0" defTabSz="731520">
              <a:spcBef>
                <a:spcPts val="900"/>
              </a:spcBef>
              <a:buNone/>
              <a:defRPr sz="1520"/>
            </a:pPr>
            <a:r>
              <a:rPr sz="2000" dirty="0"/>
              <a:t>- Closures and curfews until all clear.</a:t>
            </a:r>
          </a:p>
        </p:txBody>
      </p:sp>
      <p:sp>
        <p:nvSpPr>
          <p:cNvPr id="217" name="Text Placeholder 3"/>
          <p:cNvSpPr>
            <a:spLocks noGrp="1"/>
          </p:cNvSpPr>
          <p:nvPr>
            <p:ph type="body" sz="quarter" idx="21"/>
          </p:nvPr>
        </p:nvSpPr>
        <p:spPr>
          <a:xfrm>
            <a:off x="561483" y="589935"/>
            <a:ext cx="3517569" cy="3064506"/>
          </a:xfrm>
          <a:prstGeom prst="rect">
            <a:avLst/>
          </a:prstGeom>
        </p:spPr>
        <p:txBody>
          <a:bodyPr>
            <a:normAutofit/>
          </a:bodyPr>
          <a:lstStyle/>
          <a:p>
            <a:pPr marL="0" indent="0">
              <a:buClrTx/>
              <a:buSzTx/>
              <a:buFontTx/>
              <a:buNone/>
              <a:defRPr sz="1800">
                <a:solidFill>
                  <a:srgbClr val="FFFFFF"/>
                </a:solidFill>
              </a:defRPr>
            </a:pPr>
            <a:r>
              <a:rPr lang="en-US" sz="4000" b="1" dirty="0">
                <a:solidFill>
                  <a:schemeClr val="tx1">
                    <a:lumMod val="95000"/>
                    <a:lumOff val="5000"/>
                  </a:schemeClr>
                </a:solidFill>
              </a:rPr>
              <a:t>Official communication channels</a:t>
            </a:r>
            <a:endParaRPr sz="4000" b="1" dirty="0">
              <a:solidFill>
                <a:schemeClr val="tx1">
                  <a:lumMod val="95000"/>
                  <a:lumOff val="5000"/>
                </a:schemeClr>
              </a:solidFill>
            </a:endParaRPr>
          </a:p>
        </p:txBody>
      </p:sp>
      <p:sp>
        <p:nvSpPr>
          <p:cNvPr id="218"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dirty="0"/>
          </a:p>
        </p:txBody>
      </p:sp>
      <p:sp>
        <p:nvSpPr>
          <p:cNvPr id="3" name="TextBox 2">
            <a:extLst>
              <a:ext uri="{FF2B5EF4-FFF2-40B4-BE49-F238E27FC236}">
                <a16:creationId xmlns:a16="http://schemas.microsoft.com/office/drawing/2014/main" id="{CC5E8FF5-68A9-47D5-BF24-9AFC2AF10D92}"/>
              </a:ext>
            </a:extLst>
          </p:cNvPr>
          <p:cNvSpPr txBox="1"/>
          <p:nvPr/>
        </p:nvSpPr>
        <p:spPr>
          <a:xfrm>
            <a:off x="483920" y="4663711"/>
            <a:ext cx="4240954" cy="584775"/>
          </a:xfrm>
          <a:prstGeom prst="rect">
            <a:avLst/>
          </a:prstGeom>
          <a:noFill/>
        </p:spPr>
        <p:txBody>
          <a:bodyPr wrap="square" rtlCol="0">
            <a:spAutoFit/>
          </a:bodyPr>
          <a:lstStyle/>
          <a:p>
            <a:r>
              <a:rPr lang="en-US" sz="3200" b="1" dirty="0"/>
              <a:t>Armchair weathermen</a:t>
            </a:r>
          </a:p>
        </p:txBody>
      </p:sp>
      <p:pic>
        <p:nvPicPr>
          <p:cNvPr id="5" name="Picture 4">
            <a:extLst>
              <a:ext uri="{FF2B5EF4-FFF2-40B4-BE49-F238E27FC236}">
                <a16:creationId xmlns:a16="http://schemas.microsoft.com/office/drawing/2014/main" id="{6B3ECA37-C2E0-4DD6-8C8F-59D963FB8AA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708" t="6645" r="2708" b="45037"/>
          <a:stretch/>
        </p:blipFill>
        <p:spPr>
          <a:xfrm>
            <a:off x="321155" y="3889629"/>
            <a:ext cx="3998224" cy="855115"/>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oppers on red alert"/>
          <p:cNvSpPr txBox="1">
            <a:spLocks noGrp="1"/>
          </p:cNvSpPr>
          <p:nvPr>
            <p:ph type="title"/>
          </p:nvPr>
        </p:nvSpPr>
        <p:spPr>
          <a:prstGeom prst="rect">
            <a:avLst/>
          </a:prstGeom>
        </p:spPr>
        <p:txBody>
          <a:bodyPr/>
          <a:lstStyle/>
          <a:p>
            <a:r>
              <a:rPr dirty="0"/>
              <a:t>Shoppers on red alert</a:t>
            </a:r>
          </a:p>
        </p:txBody>
      </p:sp>
      <p:sp>
        <p:nvSpPr>
          <p:cNvPr id="227" name="Text Placeholder 3"/>
          <p:cNvSpPr>
            <a:spLocks noGrp="1"/>
          </p:cNvSpPr>
          <p:nvPr>
            <p:ph type="body" sz="quarter" idx="21"/>
          </p:nvPr>
        </p:nvSpPr>
        <p:spPr>
          <a:xfrm>
            <a:off x="1039706" y="3135774"/>
            <a:ext cx="3517569" cy="3064506"/>
          </a:xfrm>
          <a:prstGeom prst="rect">
            <a:avLst/>
          </a:prstGeom>
        </p:spPr>
        <p:txBody>
          <a:bodyPr>
            <a:normAutofit lnSpcReduction="10000"/>
          </a:bodyPr>
          <a:lstStyle/>
          <a:p>
            <a:pPr marL="0" indent="0">
              <a:buClrTx/>
              <a:buSzTx/>
              <a:buFontTx/>
              <a:buNone/>
              <a:defRPr sz="1800">
                <a:solidFill>
                  <a:srgbClr val="FFFFFF"/>
                </a:solidFill>
              </a:defRPr>
            </a:pPr>
            <a:r>
              <a:rPr lang="en-US" sz="3600" b="1" dirty="0">
                <a:solidFill>
                  <a:schemeClr val="tx1">
                    <a:lumMod val="85000"/>
                    <a:lumOff val="15000"/>
                  </a:schemeClr>
                </a:solidFill>
              </a:rPr>
              <a:t>Typical Bajan preparation </a:t>
            </a:r>
          </a:p>
          <a:p>
            <a:pPr marL="0" indent="0">
              <a:buClrTx/>
              <a:buSzTx/>
              <a:buFontTx/>
              <a:buNone/>
              <a:defRPr sz="1800">
                <a:solidFill>
                  <a:srgbClr val="FFFFFF"/>
                </a:solidFill>
              </a:defRPr>
            </a:pPr>
            <a:r>
              <a:rPr lang="en-US" sz="3600" b="1" dirty="0">
                <a:solidFill>
                  <a:schemeClr val="tx1">
                    <a:lumMod val="85000"/>
                    <a:lumOff val="15000"/>
                  </a:schemeClr>
                </a:solidFill>
              </a:rPr>
              <a:t>for weather</a:t>
            </a:r>
            <a:r>
              <a:rPr lang="en-US" sz="2000" b="1" dirty="0">
                <a:solidFill>
                  <a:schemeClr val="tx1">
                    <a:lumMod val="85000"/>
                    <a:lumOff val="15000"/>
                  </a:schemeClr>
                </a:solidFill>
              </a:rPr>
              <a:t> </a:t>
            </a:r>
            <a:r>
              <a:rPr lang="en-US" sz="3600" b="1" dirty="0">
                <a:solidFill>
                  <a:schemeClr val="tx1">
                    <a:lumMod val="85000"/>
                    <a:lumOff val="15000"/>
                  </a:schemeClr>
                </a:solidFill>
              </a:rPr>
              <a:t>emergencies</a:t>
            </a:r>
          </a:p>
          <a:p>
            <a:pPr marL="0" indent="0">
              <a:buClrTx/>
              <a:buSzTx/>
              <a:buFontTx/>
              <a:buNone/>
              <a:defRPr sz="1800">
                <a:solidFill>
                  <a:srgbClr val="FFFFFF"/>
                </a:solidFill>
              </a:defRPr>
            </a:pPr>
            <a:endParaRPr lang="en-US" sz="3600" b="1" dirty="0">
              <a:solidFill>
                <a:schemeClr val="tx1">
                  <a:lumMod val="85000"/>
                  <a:lumOff val="15000"/>
                </a:schemeClr>
              </a:solidFill>
            </a:endParaRPr>
          </a:p>
          <a:p>
            <a:pPr marL="0" indent="0">
              <a:buClrTx/>
              <a:buSzTx/>
              <a:buFontTx/>
              <a:buNone/>
              <a:defRPr sz="1800">
                <a:solidFill>
                  <a:srgbClr val="FFFFFF"/>
                </a:solidFill>
              </a:defRPr>
            </a:pPr>
            <a:r>
              <a:rPr lang="en-US" sz="2000" b="1" dirty="0">
                <a:solidFill>
                  <a:schemeClr val="tx1">
                    <a:lumMod val="85000"/>
                    <a:lumOff val="15000"/>
                  </a:schemeClr>
                </a:solidFill>
              </a:rPr>
              <a:t>Don’t do this!!</a:t>
            </a:r>
            <a:endParaRPr sz="2000" b="1" dirty="0">
              <a:solidFill>
                <a:schemeClr val="tx1">
                  <a:lumMod val="85000"/>
                  <a:lumOff val="15000"/>
                </a:schemeClr>
              </a:solidFill>
            </a:endParaRPr>
          </a:p>
        </p:txBody>
      </p:sp>
      <p:sp>
        <p:nvSpPr>
          <p:cNvPr id="23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dirty="0"/>
          </a:p>
        </p:txBody>
      </p:sp>
      <p:grpSp>
        <p:nvGrpSpPr>
          <p:cNvPr id="230" name="Image"/>
          <p:cNvGrpSpPr/>
          <p:nvPr/>
        </p:nvGrpSpPr>
        <p:grpSpPr>
          <a:xfrm>
            <a:off x="5163091" y="1469574"/>
            <a:ext cx="6895018" cy="4762380"/>
            <a:chOff x="0" y="0"/>
            <a:chExt cx="6895016" cy="4762379"/>
          </a:xfrm>
        </p:grpSpPr>
        <p:pic>
          <p:nvPicPr>
            <p:cNvPr id="229" name="Image" descr="Image"/>
            <p:cNvPicPr>
              <a:picLocks noChangeAspect="1"/>
            </p:cNvPicPr>
            <p:nvPr/>
          </p:nvPicPr>
          <p:blipFill>
            <a:blip r:embed="rId2"/>
            <a:srcRect/>
            <a:stretch>
              <a:fillRect/>
            </a:stretch>
          </p:blipFill>
          <p:spPr>
            <a:xfrm>
              <a:off x="203200" y="203200"/>
              <a:ext cx="6488616" cy="4317880"/>
            </a:xfrm>
            <a:prstGeom prst="rect">
              <a:avLst/>
            </a:prstGeom>
            <a:ln>
              <a:noFill/>
            </a:ln>
            <a:effectLst/>
          </p:spPr>
        </p:pic>
        <p:pic>
          <p:nvPicPr>
            <p:cNvPr id="228" name="Image" descr="Image"/>
            <p:cNvPicPr>
              <a:picLocks/>
            </p:cNvPicPr>
            <p:nvPr/>
          </p:nvPicPr>
          <p:blipFill>
            <a:blip r:embed="rId3"/>
            <a:stretch>
              <a:fillRect/>
            </a:stretch>
          </p:blipFill>
          <p:spPr>
            <a:xfrm>
              <a:off x="-1" y="0"/>
              <a:ext cx="6895018" cy="4762380"/>
            </a:xfrm>
            <a:prstGeom prst="rect">
              <a:avLst/>
            </a:prstGeom>
            <a:effectLst/>
          </p:spPr>
        </p:pic>
      </p:grpSp>
      <p:pic>
        <p:nvPicPr>
          <p:cNvPr id="3" name="Picture 2">
            <a:extLst>
              <a:ext uri="{FF2B5EF4-FFF2-40B4-BE49-F238E27FC236}">
                <a16:creationId xmlns:a16="http://schemas.microsoft.com/office/drawing/2014/main" id="{E6A80AC5-8730-4A06-B409-86230FAAB7D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74910" y="657720"/>
            <a:ext cx="2926080" cy="2133600"/>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Family Emergency Management"/>
          <p:cNvSpPr txBox="1">
            <a:spLocks noGrp="1"/>
          </p:cNvSpPr>
          <p:nvPr>
            <p:ph type="title"/>
          </p:nvPr>
        </p:nvSpPr>
        <p:spPr>
          <a:prstGeom prst="rect">
            <a:avLst/>
          </a:prstGeom>
        </p:spPr>
        <p:txBody>
          <a:bodyPr/>
          <a:lstStyle/>
          <a:p>
            <a:r>
              <a:rPr b="1" dirty="0">
                <a:solidFill>
                  <a:schemeClr val="tx1">
                    <a:lumMod val="95000"/>
                    <a:lumOff val="5000"/>
                  </a:schemeClr>
                </a:solidFill>
              </a:rPr>
              <a:t>Family Emergency Management</a:t>
            </a:r>
          </a:p>
        </p:txBody>
      </p:sp>
      <p:sp>
        <p:nvSpPr>
          <p:cNvPr id="234" name="Do you have a family plan?…"/>
          <p:cNvSpPr txBox="1">
            <a:spLocks noGrp="1"/>
          </p:cNvSpPr>
          <p:nvPr>
            <p:ph type="body" sz="half" idx="1"/>
          </p:nvPr>
        </p:nvSpPr>
        <p:spPr>
          <a:prstGeom prst="rect">
            <a:avLst/>
          </a:prstGeom>
        </p:spPr>
        <p:txBody>
          <a:bodyPr>
            <a:normAutofit fontScale="92500" lnSpcReduction="20000"/>
          </a:bodyPr>
          <a:lstStyle/>
          <a:p>
            <a:pPr marL="88696" indent="-88696" defTabSz="886968">
              <a:spcBef>
                <a:spcPts val="1100"/>
              </a:spcBef>
              <a:defRPr sz="1843"/>
            </a:pPr>
            <a:r>
              <a:rPr dirty="0"/>
              <a:t>Do you have a family plan?</a:t>
            </a:r>
            <a:endParaRPr lang="en-US" dirty="0"/>
          </a:p>
          <a:p>
            <a:pPr marL="0" indent="0" defTabSz="886968">
              <a:spcBef>
                <a:spcPts val="1100"/>
              </a:spcBef>
              <a:buNone/>
              <a:defRPr sz="1843"/>
            </a:pPr>
            <a:endParaRPr lang="en-US" dirty="0"/>
          </a:p>
          <a:p>
            <a:pPr marL="0" indent="0" defTabSz="886968">
              <a:spcBef>
                <a:spcPts val="1100"/>
              </a:spcBef>
              <a:buNone/>
              <a:defRPr sz="1843"/>
            </a:pPr>
            <a:r>
              <a:rPr lang="en-US" dirty="0"/>
              <a:t>Families should:</a:t>
            </a:r>
            <a:endParaRPr dirty="0"/>
          </a:p>
          <a:p>
            <a:pPr marL="0" indent="0" defTabSz="886968">
              <a:spcBef>
                <a:spcPts val="1100"/>
              </a:spcBef>
              <a:buNone/>
              <a:defRPr sz="1843"/>
            </a:pPr>
            <a:r>
              <a:rPr dirty="0"/>
              <a:t>- Familiarize family members with the plan.</a:t>
            </a:r>
            <a:endParaRPr lang="en-US" dirty="0"/>
          </a:p>
          <a:p>
            <a:pPr defTabSz="886968">
              <a:spcBef>
                <a:spcPts val="1100"/>
              </a:spcBef>
              <a:buFontTx/>
              <a:buChar char="-"/>
              <a:defRPr sz="1843"/>
            </a:pPr>
            <a:r>
              <a:rPr lang="en-US" dirty="0"/>
              <a:t>Know the evacuation plan</a:t>
            </a:r>
          </a:p>
          <a:p>
            <a:pPr defTabSz="886968">
              <a:spcBef>
                <a:spcPts val="1100"/>
              </a:spcBef>
              <a:buFontTx/>
              <a:buChar char="-"/>
              <a:defRPr sz="1843"/>
            </a:pPr>
            <a:r>
              <a:rPr lang="en-US" dirty="0"/>
              <a:t>Designate responsibility</a:t>
            </a:r>
            <a:endParaRPr dirty="0"/>
          </a:p>
          <a:p>
            <a:pPr marL="0" indent="0" defTabSz="886968">
              <a:spcBef>
                <a:spcPts val="1100"/>
              </a:spcBef>
              <a:buNone/>
              <a:defRPr sz="1843"/>
            </a:pPr>
            <a:r>
              <a:rPr dirty="0"/>
              <a:t>- </a:t>
            </a:r>
            <a:r>
              <a:rPr lang="en-US" dirty="0"/>
              <a:t> </a:t>
            </a:r>
            <a:r>
              <a:rPr dirty="0"/>
              <a:t>Collect emergency supplies: Food, water,   medication, light, charging pack</a:t>
            </a:r>
          </a:p>
          <a:p>
            <a:pPr marL="0" indent="0" defTabSz="886968">
              <a:spcBef>
                <a:spcPts val="1100"/>
              </a:spcBef>
              <a:buNone/>
              <a:defRPr sz="1843"/>
            </a:pPr>
            <a:r>
              <a:rPr lang="en-US" dirty="0"/>
              <a:t>- </a:t>
            </a:r>
            <a:r>
              <a:rPr dirty="0"/>
              <a:t>Pack evacuation bags (go-kits)</a:t>
            </a:r>
          </a:p>
          <a:p>
            <a:pPr marL="0" indent="0" defTabSz="886968">
              <a:spcBef>
                <a:spcPts val="1100"/>
              </a:spcBef>
              <a:buNone/>
              <a:defRPr sz="1843"/>
            </a:pPr>
            <a:r>
              <a:rPr dirty="0"/>
              <a:t>- Secure important documents in plastic/ waterproof</a:t>
            </a:r>
          </a:p>
          <a:p>
            <a:pPr marL="0" indent="0" defTabSz="886968">
              <a:spcBef>
                <a:spcPts val="1100"/>
              </a:spcBef>
              <a:buNone/>
              <a:defRPr sz="1843"/>
            </a:pPr>
            <a:r>
              <a:rPr dirty="0"/>
              <a:t>- Personal needs items: Masks, Toiletries, </a:t>
            </a:r>
          </a:p>
          <a:p>
            <a:pPr marL="0" indent="0" defTabSz="886968">
              <a:spcBef>
                <a:spcPts val="1100"/>
              </a:spcBef>
              <a:buNone/>
              <a:defRPr sz="1843"/>
            </a:pPr>
            <a:r>
              <a:rPr dirty="0"/>
              <a:t>   disinfectant, sanitizer, clothes,    </a:t>
            </a:r>
          </a:p>
          <a:p>
            <a:pPr marL="0" indent="0" defTabSz="886968">
              <a:spcBef>
                <a:spcPts val="1100"/>
              </a:spcBef>
              <a:buNone/>
              <a:defRPr sz="1843"/>
            </a:pPr>
            <a:r>
              <a:rPr dirty="0"/>
              <a:t>   sanitary supplies, medications, inhalers etc.</a:t>
            </a:r>
          </a:p>
          <a:p>
            <a:pPr marL="0" indent="0" defTabSz="886968">
              <a:spcBef>
                <a:spcPts val="1100"/>
              </a:spcBef>
              <a:buNone/>
              <a:defRPr sz="1843"/>
            </a:pPr>
            <a:r>
              <a:rPr dirty="0"/>
              <a:t>- Make provision for pets</a:t>
            </a:r>
          </a:p>
          <a:p>
            <a:pPr marL="0" indent="0" defTabSz="886968">
              <a:spcBef>
                <a:spcPts val="1100"/>
              </a:spcBef>
              <a:buNone/>
              <a:defRPr sz="1843"/>
            </a:pPr>
            <a:r>
              <a:rPr dirty="0"/>
              <a:t>- Build a community support network: elderly, disabled</a:t>
            </a:r>
            <a:endParaRPr lang="en-US" dirty="0"/>
          </a:p>
          <a:p>
            <a:pPr marL="0" indent="0" defTabSz="886968">
              <a:spcBef>
                <a:spcPts val="1100"/>
              </a:spcBef>
              <a:buNone/>
              <a:defRPr sz="1843"/>
            </a:pPr>
            <a:r>
              <a:rPr lang="en-US" dirty="0"/>
              <a:t>- Use Regional Building Code</a:t>
            </a:r>
            <a:endParaRPr dirty="0"/>
          </a:p>
        </p:txBody>
      </p:sp>
      <p:sp>
        <p:nvSpPr>
          <p:cNvPr id="235" name="Text Placeholder 3"/>
          <p:cNvSpPr>
            <a:spLocks noGrp="1"/>
          </p:cNvSpPr>
          <p:nvPr>
            <p:ph type="body" sz="quarter"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indent="0">
              <a:buClrTx/>
              <a:buSzTx/>
              <a:buFontTx/>
              <a:buNone/>
              <a:defRPr sz="1800">
                <a:solidFill>
                  <a:srgbClr val="FFFFFF"/>
                </a:solidFill>
              </a:defRPr>
            </a:pPr>
            <a:r>
              <a:rPr dirty="0">
                <a:solidFill>
                  <a:schemeClr val="tx1">
                    <a:lumMod val="95000"/>
                    <a:lumOff val="5000"/>
                  </a:schemeClr>
                </a:solidFill>
              </a:rPr>
              <a:t>Hurricanes/Storms</a:t>
            </a:r>
          </a:p>
          <a:p>
            <a:pPr marL="0" indent="0">
              <a:buClrTx/>
              <a:buSzTx/>
              <a:buFontTx/>
              <a:buNone/>
              <a:defRPr sz="1800">
                <a:solidFill>
                  <a:srgbClr val="FFFFFF"/>
                </a:solidFill>
              </a:defRPr>
            </a:pPr>
            <a:r>
              <a:rPr dirty="0">
                <a:solidFill>
                  <a:schemeClr val="tx1">
                    <a:lumMod val="95000"/>
                    <a:lumOff val="5000"/>
                  </a:schemeClr>
                </a:solidFill>
              </a:rPr>
              <a:t>Floods</a:t>
            </a:r>
          </a:p>
          <a:p>
            <a:pPr marL="0" indent="0">
              <a:buClrTx/>
              <a:buSzTx/>
              <a:buFontTx/>
              <a:buNone/>
              <a:defRPr sz="1800">
                <a:solidFill>
                  <a:srgbClr val="FFFFFF"/>
                </a:solidFill>
              </a:defRPr>
            </a:pPr>
            <a:r>
              <a:rPr dirty="0">
                <a:solidFill>
                  <a:schemeClr val="tx1">
                    <a:lumMod val="95000"/>
                    <a:lumOff val="5000"/>
                  </a:schemeClr>
                </a:solidFill>
              </a:rPr>
              <a:t>Tsunamis</a:t>
            </a:r>
          </a:p>
          <a:p>
            <a:pPr marL="0" indent="0">
              <a:buClrTx/>
              <a:buSzTx/>
              <a:buFontTx/>
              <a:buNone/>
              <a:defRPr sz="1800">
                <a:solidFill>
                  <a:srgbClr val="FFFFFF"/>
                </a:solidFill>
              </a:defRPr>
            </a:pPr>
            <a:r>
              <a:rPr dirty="0">
                <a:solidFill>
                  <a:schemeClr val="tx1">
                    <a:lumMod val="95000"/>
                    <a:lumOff val="5000"/>
                  </a:schemeClr>
                </a:solidFill>
              </a:rPr>
              <a:t>Earthquakes</a:t>
            </a:r>
          </a:p>
          <a:p>
            <a:pPr marL="0" indent="0">
              <a:buClrTx/>
              <a:buSzTx/>
              <a:buFontTx/>
              <a:buNone/>
              <a:defRPr sz="1800">
                <a:solidFill>
                  <a:srgbClr val="FFFFFF"/>
                </a:solidFill>
              </a:defRPr>
            </a:pPr>
            <a:r>
              <a:rPr dirty="0">
                <a:solidFill>
                  <a:schemeClr val="tx1">
                    <a:lumMod val="95000"/>
                    <a:lumOff val="5000"/>
                  </a:schemeClr>
                </a:solidFill>
              </a:rPr>
              <a:t>Volcanos</a:t>
            </a:r>
          </a:p>
        </p:txBody>
      </p:sp>
      <p:sp>
        <p:nvSpPr>
          <p:cNvPr id="23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23</a:t>
            </a:fld>
            <a:endParaRPr dirty="0"/>
          </a:p>
        </p:txBody>
      </p:sp>
      <p:pic>
        <p:nvPicPr>
          <p:cNvPr id="2" name="Picture 1">
            <a:extLst>
              <a:ext uri="{FF2B5EF4-FFF2-40B4-BE49-F238E27FC236}">
                <a16:creationId xmlns:a16="http://schemas.microsoft.com/office/drawing/2014/main" id="{342CE195-C4CA-4EF6-AD83-E4EE2BD72775}"/>
              </a:ext>
            </a:extLst>
          </p:cNvPr>
          <p:cNvPicPr>
            <a:picLocks noChangeAspect="1"/>
          </p:cNvPicPr>
          <p:nvPr/>
        </p:nvPicPr>
        <p:blipFill>
          <a:blip r:embed="rId3"/>
          <a:stretch>
            <a:fillRect/>
          </a:stretch>
        </p:blipFill>
        <p:spPr>
          <a:xfrm>
            <a:off x="2213479" y="3807865"/>
            <a:ext cx="2919773" cy="2143125"/>
          </a:xfrm>
          <a:prstGeom prst="rect">
            <a:avLst/>
          </a:prstGeom>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Preparing children for emergencies"/>
          <p:cNvSpPr txBox="1">
            <a:spLocks noGrp="1"/>
          </p:cNvSpPr>
          <p:nvPr>
            <p:ph type="title"/>
          </p:nvPr>
        </p:nvSpPr>
        <p:spPr>
          <a:prstGeom prst="rect">
            <a:avLst/>
          </a:prstGeom>
        </p:spPr>
        <p:txBody>
          <a:bodyPr/>
          <a:lstStyle/>
          <a:p>
            <a:r>
              <a:rPr lang="en-US" b="1" dirty="0">
                <a:solidFill>
                  <a:schemeClr val="tx1">
                    <a:lumMod val="95000"/>
                    <a:lumOff val="5000"/>
                  </a:schemeClr>
                </a:solidFill>
              </a:rPr>
              <a:t>Emergency Management in</a:t>
            </a:r>
            <a:br>
              <a:rPr lang="en-US" b="1" dirty="0">
                <a:solidFill>
                  <a:schemeClr val="tx1">
                    <a:lumMod val="95000"/>
                    <a:lumOff val="5000"/>
                  </a:schemeClr>
                </a:solidFill>
              </a:rPr>
            </a:br>
            <a:r>
              <a:rPr lang="en-US" b="1" dirty="0">
                <a:solidFill>
                  <a:schemeClr val="tx1">
                    <a:lumMod val="95000"/>
                    <a:lumOff val="5000"/>
                  </a:schemeClr>
                </a:solidFill>
              </a:rPr>
              <a:t>Schools</a:t>
            </a:r>
            <a:endParaRPr b="1" dirty="0">
              <a:solidFill>
                <a:schemeClr val="tx1">
                  <a:lumMod val="95000"/>
                  <a:lumOff val="5000"/>
                </a:schemeClr>
              </a:solidFill>
            </a:endParaRPr>
          </a:p>
        </p:txBody>
      </p:sp>
      <p:sp>
        <p:nvSpPr>
          <p:cNvPr id="239" name="Double-click to edit"/>
          <p:cNvSpPr txBox="1">
            <a:spLocks noGrp="1"/>
          </p:cNvSpPr>
          <p:nvPr>
            <p:ph type="body" sz="half" idx="1"/>
          </p:nvPr>
        </p:nvSpPr>
        <p:spPr>
          <a:prstGeom prst="rect">
            <a:avLst/>
          </a:prstGeom>
        </p:spPr>
        <p:txBody>
          <a:bodyPr/>
          <a:lstStyle/>
          <a:p>
            <a:pPr marL="0" indent="0">
              <a:buNone/>
            </a:pPr>
            <a:r>
              <a:rPr lang="en-US" dirty="0"/>
              <a:t>School websites</a:t>
            </a:r>
          </a:p>
          <a:p>
            <a:pPr marL="0" indent="0">
              <a:buNone/>
            </a:pPr>
            <a:r>
              <a:rPr lang="en-US" dirty="0"/>
              <a:t>Integrated into the curriculum</a:t>
            </a:r>
          </a:p>
          <a:p>
            <a:r>
              <a:rPr lang="en-US" dirty="0"/>
              <a:t>Health and Safety</a:t>
            </a:r>
          </a:p>
          <a:p>
            <a:r>
              <a:rPr lang="en-US" dirty="0"/>
              <a:t>Visiting speakers</a:t>
            </a:r>
          </a:p>
          <a:p>
            <a:r>
              <a:rPr lang="en-US" dirty="0"/>
              <a:t>Museum visits</a:t>
            </a:r>
          </a:p>
          <a:p>
            <a:r>
              <a:rPr lang="en-US" dirty="0">
                <a:solidFill>
                  <a:srgbClr val="FF0000"/>
                </a:solidFill>
              </a:rPr>
              <a:t>Simulations</a:t>
            </a:r>
          </a:p>
          <a:p>
            <a:pPr>
              <a:buFontTx/>
              <a:buChar char="-"/>
            </a:pPr>
            <a:r>
              <a:rPr lang="en-US" dirty="0"/>
              <a:t>Tsunamis</a:t>
            </a:r>
          </a:p>
          <a:p>
            <a:pPr>
              <a:buFontTx/>
              <a:buChar char="-"/>
            </a:pPr>
            <a:r>
              <a:rPr lang="en-US" dirty="0"/>
              <a:t>Earthquakes</a:t>
            </a:r>
            <a:endParaRPr dirty="0"/>
          </a:p>
        </p:txBody>
      </p:sp>
      <p:sp>
        <p:nvSpPr>
          <p:cNvPr id="240" name="Text Placeholder 3"/>
          <p:cNvSpPr>
            <a:spLocks noGrp="1"/>
          </p:cNvSpPr>
          <p:nvPr>
            <p:ph type="body" sz="quarter"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indent="0">
              <a:buClrTx/>
              <a:buSzTx/>
              <a:buFontTx/>
              <a:buNone/>
              <a:defRPr sz="1800">
                <a:solidFill>
                  <a:srgbClr val="FFFFFF"/>
                </a:solidFill>
              </a:defRPr>
            </a:pPr>
            <a:r>
              <a:rPr dirty="0"/>
              <a:t>Books and story Telling</a:t>
            </a:r>
          </a:p>
          <a:p>
            <a:pPr marL="0" indent="0">
              <a:buClrTx/>
              <a:buSzTx/>
              <a:buFontTx/>
              <a:buNone/>
              <a:defRPr sz="1800">
                <a:solidFill>
                  <a:srgbClr val="FFFFFF"/>
                </a:solidFill>
              </a:defRPr>
            </a:pPr>
            <a:r>
              <a:rPr dirty="0"/>
              <a:t>Simulations</a:t>
            </a:r>
          </a:p>
          <a:p>
            <a:pPr marL="0" indent="0">
              <a:buClrTx/>
              <a:buSzTx/>
              <a:buFontTx/>
              <a:buNone/>
              <a:defRPr sz="1800">
                <a:solidFill>
                  <a:srgbClr val="FFFFFF"/>
                </a:solidFill>
              </a:defRPr>
            </a:pPr>
            <a:r>
              <a:rPr dirty="0"/>
              <a:t>First Aid</a:t>
            </a:r>
          </a:p>
          <a:p>
            <a:pPr marL="0" indent="0">
              <a:buClrTx/>
              <a:buSzTx/>
              <a:buFontTx/>
              <a:buNone/>
              <a:defRPr sz="1800">
                <a:solidFill>
                  <a:srgbClr val="FFFFFF"/>
                </a:solidFill>
              </a:defRPr>
            </a:pPr>
            <a:r>
              <a:rPr dirty="0"/>
              <a:t>Roles and responsibilities.</a:t>
            </a:r>
          </a:p>
        </p:txBody>
      </p:sp>
      <p:sp>
        <p:nvSpPr>
          <p:cNvPr id="24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dirty="0"/>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Country on alert"/>
          <p:cNvSpPr txBox="1">
            <a:spLocks noGrp="1"/>
          </p:cNvSpPr>
          <p:nvPr>
            <p:ph type="title"/>
          </p:nvPr>
        </p:nvSpPr>
        <p:spPr>
          <a:prstGeom prst="rect">
            <a:avLst/>
          </a:prstGeom>
        </p:spPr>
        <p:txBody>
          <a:bodyPr/>
          <a:lstStyle>
            <a:lvl1pPr>
              <a:defRPr sz="3400" spc="-47"/>
            </a:lvl1pPr>
          </a:lstStyle>
          <a:p>
            <a:r>
              <a:rPr dirty="0"/>
              <a:t>Country on alert</a:t>
            </a:r>
          </a:p>
        </p:txBody>
      </p:sp>
      <p:sp>
        <p:nvSpPr>
          <p:cNvPr id="250" name="Text Placeholder 3"/>
          <p:cNvSpPr>
            <a:spLocks noGrp="1"/>
          </p:cNvSpPr>
          <p:nvPr>
            <p:ph type="body" sz="quarter"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indent="0">
              <a:buClrTx/>
              <a:buSzTx/>
              <a:buFontTx/>
              <a:buNone/>
              <a:defRPr sz="1800">
                <a:solidFill>
                  <a:srgbClr val="FFFFFF"/>
                </a:solidFill>
              </a:defRPr>
            </a:pPr>
            <a:r>
              <a:rPr dirty="0"/>
              <a:t>Shopping Frenzy</a:t>
            </a:r>
          </a:p>
          <a:p>
            <a:pPr marL="0" indent="0">
              <a:buClrTx/>
              <a:buSzTx/>
              <a:buFontTx/>
              <a:buNone/>
              <a:defRPr sz="1800">
                <a:solidFill>
                  <a:srgbClr val="FFFFFF"/>
                </a:solidFill>
              </a:defRPr>
            </a:pPr>
            <a:r>
              <a:rPr dirty="0"/>
              <a:t>Securing Boats</a:t>
            </a:r>
          </a:p>
          <a:p>
            <a:pPr marL="0" indent="0">
              <a:buClrTx/>
              <a:buSzTx/>
              <a:buFontTx/>
              <a:buNone/>
              <a:defRPr sz="1800">
                <a:solidFill>
                  <a:srgbClr val="FFFFFF"/>
                </a:solidFill>
              </a:defRPr>
            </a:pPr>
            <a:r>
              <a:rPr dirty="0"/>
              <a:t>Boarding up of buildings</a:t>
            </a:r>
          </a:p>
        </p:txBody>
      </p:sp>
      <p:sp>
        <p:nvSpPr>
          <p:cNvPr id="25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dirty="0"/>
          </a:p>
        </p:txBody>
      </p:sp>
      <p:pic>
        <p:nvPicPr>
          <p:cNvPr id="2" name="Picture 1">
            <a:extLst>
              <a:ext uri="{FF2B5EF4-FFF2-40B4-BE49-F238E27FC236}">
                <a16:creationId xmlns:a16="http://schemas.microsoft.com/office/drawing/2014/main" id="{6A5E6AD9-D86B-4C03-8AC1-779B265E6E58}"/>
              </a:ext>
            </a:extLst>
          </p:cNvPr>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Tsunami">
            <a:hlinkClick r:id="" action="ppaction://media"/>
            <a:extLst>
              <a:ext uri="{FF2B5EF4-FFF2-40B4-BE49-F238E27FC236}">
                <a16:creationId xmlns:a16="http://schemas.microsoft.com/office/drawing/2014/main" id="{F5ABB3B5-5333-4FA7-A1C3-FA7E905512F8}"/>
              </a:ext>
            </a:extLst>
          </p:cNvPr>
          <p:cNvPicPr>
            <a:picLocks noRot="1" noChangeAspect="1"/>
          </p:cNvPicPr>
          <p:nvPr>
            <a:videoFile r:link="rId1"/>
          </p:nvPr>
        </p:nvPicPr>
        <p:blipFill>
          <a:blip r:embed="rId3"/>
          <a:stretch>
            <a:fillRect/>
          </a:stretch>
        </p:blipFill>
        <p:spPr>
          <a:xfrm>
            <a:off x="2214238" y="1533300"/>
            <a:ext cx="6751086" cy="3814363"/>
          </a:xfrm>
          <a:prstGeom prst="rect">
            <a:avLst/>
          </a:prstGeom>
        </p:spPr>
      </p:pic>
    </p:spTree>
    <p:extLst>
      <p:ext uri="{BB962C8B-B14F-4D97-AF65-F5344CB8AC3E}">
        <p14:creationId xmlns:p14="http://schemas.microsoft.com/office/powerpoint/2010/main" val="41246087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58D9AF-6424-4283-AFDA-B46E7E771443}"/>
              </a:ext>
            </a:extLst>
          </p:cNvPr>
          <p:cNvPicPr>
            <a:picLocks noChangeAspect="1"/>
          </p:cNvPicPr>
          <p:nvPr/>
        </p:nvPicPr>
        <p:blipFill>
          <a:blip r:embed="rId2"/>
          <a:stretch>
            <a:fillRect/>
          </a:stretch>
        </p:blipFill>
        <p:spPr>
          <a:xfrm>
            <a:off x="-60960" y="0"/>
            <a:ext cx="12252959" cy="6858000"/>
          </a:xfrm>
          <a:prstGeom prst="rect">
            <a:avLst/>
          </a:prstGeom>
        </p:spPr>
      </p:pic>
    </p:spTree>
    <p:extLst>
      <p:ext uri="{BB962C8B-B14F-4D97-AF65-F5344CB8AC3E}">
        <p14:creationId xmlns:p14="http://schemas.microsoft.com/office/powerpoint/2010/main" val="2953962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F90E32-2EFC-4DB7-9A60-93D3B50C41BC}"/>
              </a:ext>
            </a:extLst>
          </p:cNvPr>
          <p:cNvPicPr>
            <a:picLocks noChangeAspect="1"/>
          </p:cNvPicPr>
          <p:nvPr/>
        </p:nvPicPr>
        <p:blipFill>
          <a:blip r:embed="rId2"/>
          <a:stretch>
            <a:fillRect/>
          </a:stretch>
        </p:blipFill>
        <p:spPr>
          <a:xfrm>
            <a:off x="0" y="0"/>
            <a:ext cx="12397740" cy="6858000"/>
          </a:xfrm>
          <a:prstGeom prst="rect">
            <a:avLst/>
          </a:prstGeom>
        </p:spPr>
      </p:pic>
    </p:spTree>
    <p:extLst>
      <p:ext uri="{BB962C8B-B14F-4D97-AF65-F5344CB8AC3E}">
        <p14:creationId xmlns:p14="http://schemas.microsoft.com/office/powerpoint/2010/main" val="118254560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5BD208-73CA-4188-ADE1-0DF6942CF001}"/>
              </a:ext>
            </a:extLst>
          </p:cNvPr>
          <p:cNvPicPr>
            <a:picLocks noChangeAspect="1"/>
          </p:cNvPicPr>
          <p:nvPr/>
        </p:nvPicPr>
        <p:blipFill>
          <a:blip r:embed="rId2"/>
          <a:stretch>
            <a:fillRect/>
          </a:stretch>
        </p:blipFill>
        <p:spPr>
          <a:xfrm>
            <a:off x="-76200" y="0"/>
            <a:ext cx="12268199" cy="6858000"/>
          </a:xfrm>
          <a:prstGeom prst="rect">
            <a:avLst/>
          </a:prstGeom>
        </p:spPr>
      </p:pic>
    </p:spTree>
    <p:extLst>
      <p:ext uri="{BB962C8B-B14F-4D97-AF65-F5344CB8AC3E}">
        <p14:creationId xmlns:p14="http://schemas.microsoft.com/office/powerpoint/2010/main" val="3945994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hueOff val="-670833"/>
                <a:lumOff val="25246"/>
              </a:schemeClr>
            </a:gs>
            <a:gs pos="100000">
              <a:schemeClr val="accent2">
                <a:lumOff val="22843"/>
              </a:schemeClr>
            </a:gs>
          </a:gsLst>
          <a:lin ang="2700000" scaled="0"/>
        </a:gradFill>
        <a:effectLst/>
      </p:bgPr>
    </p:bg>
    <p:spTree>
      <p:nvGrpSpPr>
        <p:cNvPr id="1" name=""/>
        <p:cNvGrpSpPr/>
        <p:nvPr/>
      </p:nvGrpSpPr>
      <p:grpSpPr>
        <a:xfrm>
          <a:off x="0" y="0"/>
          <a:ext cx="0" cy="0"/>
          <a:chOff x="0" y="0"/>
          <a:chExt cx="0" cy="0"/>
        </a:xfrm>
      </p:grpSpPr>
      <p:sp>
        <p:nvSpPr>
          <p:cNvPr id="137" name="THE REPUBLIC OF BARBADOS"/>
          <p:cNvSpPr txBox="1">
            <a:spLocks noGrp="1"/>
          </p:cNvSpPr>
          <p:nvPr>
            <p:ph type="title"/>
          </p:nvPr>
        </p:nvSpPr>
        <p:spPr>
          <a:xfrm>
            <a:off x="2236053" y="336398"/>
            <a:ext cx="7176888" cy="1850250"/>
          </a:xfrm>
          <a:prstGeom prst="rect">
            <a:avLst/>
          </a:prstGeom>
        </p:spPr>
        <p:txBody>
          <a:bodyPr>
            <a:normAutofit/>
          </a:bodyPr>
          <a:lstStyle/>
          <a:p>
            <a:pPr algn="ctr"/>
            <a:r>
              <a:rPr lang="en-US" b="1" dirty="0">
                <a:solidFill>
                  <a:schemeClr val="tx1">
                    <a:lumMod val="95000"/>
                    <a:lumOff val="5000"/>
                  </a:schemeClr>
                </a:solidFill>
                <a:latin typeface="Arial" panose="020B0604020202020204" pitchFamily="34" charset="0"/>
                <a:cs typeface="Arial" panose="020B0604020202020204" pitchFamily="34" charset="0"/>
              </a:rPr>
              <a:t> </a:t>
            </a:r>
            <a:r>
              <a:rPr b="1" dirty="0">
                <a:solidFill>
                  <a:schemeClr val="tx1">
                    <a:lumMod val="95000"/>
                    <a:lumOff val="5000"/>
                  </a:schemeClr>
                </a:solidFill>
                <a:latin typeface="Arial" panose="020B0604020202020204" pitchFamily="34" charset="0"/>
                <a:cs typeface="Arial" panose="020B0604020202020204" pitchFamily="34" charset="0"/>
              </a:rPr>
              <a:t>THE REPUBLIC OF BARBADOS</a:t>
            </a:r>
          </a:p>
        </p:txBody>
      </p:sp>
      <p:sp>
        <p:nvSpPr>
          <p:cNvPr id="140" name="Slide Number"/>
          <p:cNvSpPr txBox="1">
            <a:spLocks noGrp="1"/>
          </p:cNvSpPr>
          <p:nvPr>
            <p:ph type="sldNum" sz="quarter" idx="2"/>
          </p:nvPr>
        </p:nvSpPr>
        <p:spPr>
          <a:xfrm>
            <a:off x="10993581" y="6521602"/>
            <a:ext cx="160631" cy="21559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dirty="0"/>
          </a:p>
        </p:txBody>
      </p:sp>
      <p:pic>
        <p:nvPicPr>
          <p:cNvPr id="141" name="Picture 4" descr="Picture 4"/>
          <p:cNvPicPr>
            <a:picLocks noChangeAspect="1"/>
          </p:cNvPicPr>
          <p:nvPr/>
        </p:nvPicPr>
        <p:blipFill>
          <a:blip r:embed="rId2"/>
          <a:stretch>
            <a:fillRect/>
          </a:stretch>
        </p:blipFill>
        <p:spPr>
          <a:xfrm flipH="1">
            <a:off x="2597203" y="1852382"/>
            <a:ext cx="6923314" cy="4504247"/>
          </a:xfrm>
          <a:prstGeom prst="rect">
            <a:avLst/>
          </a:prstGeom>
          <a:ln w="12700">
            <a:miter lim="400000"/>
          </a:ln>
        </p:spPr>
      </p:pic>
      <p:sp>
        <p:nvSpPr>
          <p:cNvPr id="9" name="TextBox 8">
            <a:extLst>
              <a:ext uri="{FF2B5EF4-FFF2-40B4-BE49-F238E27FC236}">
                <a16:creationId xmlns:a16="http://schemas.microsoft.com/office/drawing/2014/main" id="{E76998C4-B3CD-4A5B-8959-485A50217716}"/>
              </a:ext>
            </a:extLst>
          </p:cNvPr>
          <p:cNvSpPr txBox="1"/>
          <p:nvPr/>
        </p:nvSpPr>
        <p:spPr>
          <a:xfrm>
            <a:off x="3010682" y="6272017"/>
            <a:ext cx="6299900" cy="584775"/>
          </a:xfrm>
          <a:prstGeom prst="rect">
            <a:avLst/>
          </a:prstGeom>
          <a:noFill/>
        </p:spPr>
        <p:txBody>
          <a:bodyPr wrap="square">
            <a:spAutoFit/>
          </a:bodyPr>
          <a:lstStyle/>
          <a:p>
            <a:r>
              <a:rPr lang="en-US" sz="3200" dirty="0"/>
              <a:t>THE BROKEN TRIDENT</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Prepare and be ready…"/>
          <p:cNvSpPr txBox="1">
            <a:spLocks noGrp="1"/>
          </p:cNvSpPr>
          <p:nvPr>
            <p:ph type="title"/>
          </p:nvPr>
        </p:nvSpPr>
        <p:spPr>
          <a:prstGeom prst="rect">
            <a:avLst/>
          </a:prstGeom>
        </p:spPr>
        <p:txBody>
          <a:bodyPr/>
          <a:lstStyle/>
          <a:p>
            <a:r>
              <a:rPr dirty="0"/>
              <a:t>Prepare and be ready</a:t>
            </a:r>
          </a:p>
          <a:p>
            <a:endParaRPr dirty="0"/>
          </a:p>
          <a:p>
            <a:r>
              <a:rPr dirty="0"/>
              <a:t>Are you ready?</a:t>
            </a:r>
          </a:p>
        </p:txBody>
      </p:sp>
      <p:sp>
        <p:nvSpPr>
          <p:cNvPr id="246"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dirty="0"/>
          </a:p>
        </p:txBody>
      </p:sp>
      <p:pic>
        <p:nvPicPr>
          <p:cNvPr id="3" name="Picture 2">
            <a:extLst>
              <a:ext uri="{FF2B5EF4-FFF2-40B4-BE49-F238E27FC236}">
                <a16:creationId xmlns:a16="http://schemas.microsoft.com/office/drawing/2014/main" id="{00ED8D6B-41F2-4403-B15F-71DB693F71B3}"/>
              </a:ext>
            </a:extLst>
          </p:cNvPr>
          <p:cNvPicPr>
            <a:picLocks noChangeAspect="1"/>
          </p:cNvPicPr>
          <p:nvPr/>
        </p:nvPicPr>
        <p:blipFill rotWithShape="1">
          <a:blip r:embed="rId3"/>
          <a:srcRect b="14556"/>
          <a:stretch/>
        </p:blipFill>
        <p:spPr>
          <a:xfrm>
            <a:off x="0" y="63060"/>
            <a:ext cx="12260579" cy="6944924"/>
          </a:xfrm>
          <a:prstGeom prst="rect">
            <a:avLst/>
          </a:prstGeom>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C9EDE1-BB22-4B02-967D-F285B1C0E809}"/>
              </a:ext>
            </a:extLst>
          </p:cNvPr>
          <p:cNvPicPr>
            <a:picLocks noChangeAspect="1"/>
          </p:cNvPicPr>
          <p:nvPr/>
        </p:nvPicPr>
        <p:blipFill>
          <a:blip r:embed="rId2"/>
          <a:stretch>
            <a:fillRect/>
          </a:stretch>
        </p:blipFill>
        <p:spPr>
          <a:xfrm>
            <a:off x="60960" y="-144780"/>
            <a:ext cx="12192000" cy="7058025"/>
          </a:xfrm>
          <a:prstGeom prst="rect">
            <a:avLst/>
          </a:prstGeom>
        </p:spPr>
      </p:pic>
    </p:spTree>
    <p:extLst>
      <p:ext uri="{BB962C8B-B14F-4D97-AF65-F5344CB8AC3E}">
        <p14:creationId xmlns:p14="http://schemas.microsoft.com/office/powerpoint/2010/main" val="238800465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2B8DD-CE48-4060-AC5D-A1E8E5723AC3}"/>
              </a:ext>
            </a:extLst>
          </p:cNvPr>
          <p:cNvPicPr>
            <a:picLocks noChangeAspect="1"/>
          </p:cNvPicPr>
          <p:nvPr/>
        </p:nvPicPr>
        <p:blipFill>
          <a:blip r:embed="rId2"/>
          <a:stretch>
            <a:fillRect/>
          </a:stretch>
        </p:blipFill>
        <p:spPr>
          <a:xfrm>
            <a:off x="0" y="53340"/>
            <a:ext cx="12252960" cy="6770022"/>
          </a:xfrm>
          <a:prstGeom prst="rect">
            <a:avLst/>
          </a:prstGeom>
        </p:spPr>
      </p:pic>
    </p:spTree>
    <p:extLst>
      <p:ext uri="{BB962C8B-B14F-4D97-AF65-F5344CB8AC3E}">
        <p14:creationId xmlns:p14="http://schemas.microsoft.com/office/powerpoint/2010/main" val="347228804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92A84F-910F-42EA-B104-1ED12F8BE935}"/>
              </a:ext>
            </a:extLst>
          </p:cNvPr>
          <p:cNvPicPr>
            <a:picLocks noChangeAspect="1"/>
          </p:cNvPicPr>
          <p:nvPr/>
        </p:nvPicPr>
        <p:blipFill>
          <a:blip r:embed="rId2"/>
          <a:stretch>
            <a:fillRect/>
          </a:stretch>
        </p:blipFill>
        <p:spPr>
          <a:xfrm>
            <a:off x="2705364" y="1311965"/>
            <a:ext cx="6514311" cy="5546035"/>
          </a:xfrm>
          <a:prstGeom prst="rect">
            <a:avLst/>
          </a:prstGeom>
        </p:spPr>
      </p:pic>
      <p:sp>
        <p:nvSpPr>
          <p:cNvPr id="2" name="Title 1">
            <a:extLst>
              <a:ext uri="{FF2B5EF4-FFF2-40B4-BE49-F238E27FC236}">
                <a16:creationId xmlns:a16="http://schemas.microsoft.com/office/drawing/2014/main" id="{2BDEBC92-BBE5-4D7E-8EAE-C7E852460B88}"/>
              </a:ext>
            </a:extLst>
          </p:cNvPr>
          <p:cNvSpPr>
            <a:spLocks noGrp="1"/>
          </p:cNvSpPr>
          <p:nvPr>
            <p:ph type="title"/>
          </p:nvPr>
        </p:nvSpPr>
        <p:spPr/>
        <p:txBody>
          <a:bodyPr/>
          <a:lstStyle/>
          <a:p>
            <a:r>
              <a:rPr lang="en-US" dirty="0"/>
              <a:t>Simulation at the office. Duck ! Cover ! Hold!</a:t>
            </a:r>
          </a:p>
        </p:txBody>
      </p:sp>
    </p:spTree>
    <p:extLst>
      <p:ext uri="{BB962C8B-B14F-4D97-AF65-F5344CB8AC3E}">
        <p14:creationId xmlns:p14="http://schemas.microsoft.com/office/powerpoint/2010/main" val="287784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Primary School Tsunami Drill Exercise">
            <a:hlinkClick r:id="" action="ppaction://media"/>
            <a:extLst>
              <a:ext uri="{FF2B5EF4-FFF2-40B4-BE49-F238E27FC236}">
                <a16:creationId xmlns:a16="http://schemas.microsoft.com/office/drawing/2014/main" id="{73B63BEF-9420-4EE3-AC35-D489B83E0FEC}"/>
              </a:ext>
            </a:extLst>
          </p:cNvPr>
          <p:cNvPicPr>
            <a:picLocks noRot="1" noChangeAspect="1"/>
          </p:cNvPicPr>
          <p:nvPr>
            <a:videoFile r:link="rId1"/>
          </p:nvPr>
        </p:nvPicPr>
        <p:blipFill>
          <a:blip r:embed="rId3"/>
          <a:stretch>
            <a:fillRect/>
          </a:stretch>
        </p:blipFill>
        <p:spPr>
          <a:xfrm>
            <a:off x="2490952" y="1254378"/>
            <a:ext cx="7453936" cy="4211474"/>
          </a:xfrm>
          <a:prstGeom prst="rect">
            <a:avLst/>
          </a:prstGeom>
        </p:spPr>
      </p:pic>
      <p:sp>
        <p:nvSpPr>
          <p:cNvPr id="2" name="Title 1">
            <a:extLst>
              <a:ext uri="{FF2B5EF4-FFF2-40B4-BE49-F238E27FC236}">
                <a16:creationId xmlns:a16="http://schemas.microsoft.com/office/drawing/2014/main" id="{AF6B3BF9-434A-46D8-A4D7-F70C2DF97B1E}"/>
              </a:ext>
            </a:extLst>
          </p:cNvPr>
          <p:cNvSpPr>
            <a:spLocks noGrp="1"/>
          </p:cNvSpPr>
          <p:nvPr>
            <p:ph type="title"/>
          </p:nvPr>
        </p:nvSpPr>
        <p:spPr>
          <a:xfrm>
            <a:off x="3675993" y="201164"/>
            <a:ext cx="10515600" cy="1325563"/>
          </a:xfrm>
        </p:spPr>
        <p:txBody>
          <a:bodyPr/>
          <a:lstStyle/>
          <a:p>
            <a:r>
              <a:rPr lang="en-US" dirty="0"/>
              <a:t>Simulation Exercise</a:t>
            </a:r>
          </a:p>
        </p:txBody>
      </p:sp>
    </p:spTree>
    <p:extLst>
      <p:ext uri="{BB962C8B-B14F-4D97-AF65-F5344CB8AC3E}">
        <p14:creationId xmlns:p14="http://schemas.microsoft.com/office/powerpoint/2010/main" val="193851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BE0E9E-D4A3-48E3-8397-2EF469D65330}"/>
              </a:ext>
            </a:extLst>
          </p:cNvPr>
          <p:cNvPicPr>
            <a:picLocks noChangeAspect="1"/>
          </p:cNvPicPr>
          <p:nvPr/>
        </p:nvPicPr>
        <p:blipFill rotWithShape="1">
          <a:blip r:embed="rId2"/>
          <a:srcRect b="17293"/>
          <a:stretch/>
        </p:blipFill>
        <p:spPr>
          <a:xfrm>
            <a:off x="-71808" y="0"/>
            <a:ext cx="12263807" cy="6926580"/>
          </a:xfrm>
          <a:prstGeom prst="rect">
            <a:avLst/>
          </a:prstGeom>
        </p:spPr>
      </p:pic>
    </p:spTree>
    <p:extLst>
      <p:ext uri="{BB962C8B-B14F-4D97-AF65-F5344CB8AC3E}">
        <p14:creationId xmlns:p14="http://schemas.microsoft.com/office/powerpoint/2010/main" val="127995446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5FA6D9-3FC8-4CDD-BBD9-74A74F9D2B48}"/>
              </a:ext>
            </a:extLst>
          </p:cNvPr>
          <p:cNvPicPr>
            <a:picLocks noChangeAspect="1"/>
          </p:cNvPicPr>
          <p:nvPr/>
        </p:nvPicPr>
        <p:blipFill rotWithShape="1">
          <a:blip r:embed="rId2"/>
          <a:srcRect b="9267"/>
          <a:stretch/>
        </p:blipFill>
        <p:spPr>
          <a:xfrm>
            <a:off x="1526102" y="1534944"/>
            <a:ext cx="8090863" cy="3989294"/>
          </a:xfrm>
          <a:prstGeom prst="rect">
            <a:avLst/>
          </a:prstGeom>
        </p:spPr>
      </p:pic>
    </p:spTree>
    <p:extLst>
      <p:ext uri="{BB962C8B-B14F-4D97-AF65-F5344CB8AC3E}">
        <p14:creationId xmlns:p14="http://schemas.microsoft.com/office/powerpoint/2010/main" val="2591117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FD2C07-3991-4C79-BBAE-23BFB285545D}"/>
              </a:ext>
            </a:extLst>
          </p:cNvPr>
          <p:cNvPicPr>
            <a:picLocks noChangeAspect="1"/>
          </p:cNvPicPr>
          <p:nvPr/>
        </p:nvPicPr>
        <p:blipFill>
          <a:blip r:embed="rId2"/>
          <a:stretch>
            <a:fillRect/>
          </a:stretch>
        </p:blipFill>
        <p:spPr>
          <a:xfrm>
            <a:off x="3410430" y="1406177"/>
            <a:ext cx="5371139" cy="5075413"/>
          </a:xfrm>
          <a:prstGeom prst="rect">
            <a:avLst/>
          </a:prstGeom>
        </p:spPr>
      </p:pic>
      <p:sp>
        <p:nvSpPr>
          <p:cNvPr id="3" name="TextBox 2">
            <a:extLst>
              <a:ext uri="{FF2B5EF4-FFF2-40B4-BE49-F238E27FC236}">
                <a16:creationId xmlns:a16="http://schemas.microsoft.com/office/drawing/2014/main" id="{3C60B7A0-5110-4016-944F-E199FA7057A9}"/>
              </a:ext>
            </a:extLst>
          </p:cNvPr>
          <p:cNvSpPr txBox="1"/>
          <p:nvPr/>
        </p:nvSpPr>
        <p:spPr>
          <a:xfrm flipH="1">
            <a:off x="2581835" y="314937"/>
            <a:ext cx="7161520" cy="707886"/>
          </a:xfrm>
          <a:prstGeom prst="rect">
            <a:avLst/>
          </a:prstGeom>
          <a:noFill/>
        </p:spPr>
        <p:txBody>
          <a:bodyPr wrap="square" rtlCol="0">
            <a:spAutoFit/>
          </a:bodyPr>
          <a:lstStyle/>
          <a:p>
            <a:pPr algn="ctr"/>
            <a:r>
              <a:rPr lang="en-US" sz="4000" b="1" dirty="0"/>
              <a:t>COAT OF ARMS</a:t>
            </a:r>
          </a:p>
        </p:txBody>
      </p:sp>
    </p:spTree>
    <p:extLst>
      <p:ext uri="{BB962C8B-B14F-4D97-AF65-F5344CB8AC3E}">
        <p14:creationId xmlns:p14="http://schemas.microsoft.com/office/powerpoint/2010/main" val="741245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hueOff val="-670833"/>
                <a:lumOff val="25246"/>
              </a:schemeClr>
            </a:gs>
            <a:gs pos="100000">
              <a:schemeClr val="accent2">
                <a:lumOff val="22843"/>
              </a:schemeClr>
            </a:gs>
          </a:gsLst>
          <a:lin ang="2700000" scaled="0"/>
        </a:gradFill>
        <a:effectLst/>
      </p:bgPr>
    </p:bg>
    <p:spTree>
      <p:nvGrpSpPr>
        <p:cNvPr id="1" name=""/>
        <p:cNvGrpSpPr/>
        <p:nvPr/>
      </p:nvGrpSpPr>
      <p:grpSpPr>
        <a:xfrm>
          <a:off x="0" y="0"/>
          <a:ext cx="0" cy="0"/>
          <a:chOff x="0" y="0"/>
          <a:chExt cx="0" cy="0"/>
        </a:xfrm>
      </p:grpSpPr>
      <p:sp>
        <p:nvSpPr>
          <p:cNvPr id="131" name="Barbados"/>
          <p:cNvSpPr txBox="1">
            <a:spLocks noGrp="1"/>
          </p:cNvSpPr>
          <p:nvPr>
            <p:ph type="title"/>
          </p:nvPr>
        </p:nvSpPr>
        <p:spPr>
          <a:xfrm>
            <a:off x="1912380" y="207455"/>
            <a:ext cx="5089109" cy="2093976"/>
          </a:xfrm>
          <a:prstGeom prst="rect">
            <a:avLst/>
          </a:prstGeom>
        </p:spPr>
        <p:txBody>
          <a:bodyPr/>
          <a:lstStyle/>
          <a:p>
            <a:r>
              <a:rPr lang="en-US" dirty="0">
                <a:solidFill>
                  <a:schemeClr val="tx1"/>
                </a:solidFill>
                <a:latin typeface="Arial" panose="020B0604020202020204" pitchFamily="34" charset="0"/>
                <a:cs typeface="Arial" panose="020B0604020202020204" pitchFamily="34" charset="0"/>
              </a:rPr>
              <a:t>MAP OF BARBADOS</a:t>
            </a:r>
            <a:endParaRPr dirty="0">
              <a:solidFill>
                <a:schemeClr val="tx1"/>
              </a:solidFill>
              <a:latin typeface="Arial" panose="020B0604020202020204" pitchFamily="34" charset="0"/>
              <a:cs typeface="Arial" panose="020B0604020202020204" pitchFamily="34" charset="0"/>
            </a:endParaRPr>
          </a:p>
        </p:txBody>
      </p:sp>
      <p:sp>
        <p:nvSpPr>
          <p:cNvPr id="132" name="Text Placeholder 3"/>
          <p:cNvSpPr>
            <a:spLocks noGrp="1"/>
          </p:cNvSpPr>
          <p:nvPr>
            <p:ph type="body" sz="quarter" idx="21"/>
          </p:nvPr>
        </p:nvSpPr>
        <p:spPr>
          <a:xfrm>
            <a:off x="7600099" y="2366403"/>
            <a:ext cx="3941148" cy="306450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85000" lnSpcReduction="20000"/>
          </a:bodyPr>
          <a:lstStyle/>
          <a:p>
            <a:pPr marL="0" indent="0">
              <a:buClrTx/>
              <a:buSzTx/>
              <a:buFontTx/>
              <a:buNone/>
              <a:defRPr sz="1800">
                <a:solidFill>
                  <a:srgbClr val="FFFFFF"/>
                </a:solidFill>
              </a:defRPr>
            </a:pPr>
            <a:r>
              <a:rPr lang="en-US" sz="3200" dirty="0">
                <a:solidFill>
                  <a:schemeClr val="tx1">
                    <a:lumMod val="95000"/>
                    <a:lumOff val="5000"/>
                  </a:schemeClr>
                </a:solidFill>
              </a:rPr>
              <a:t>11 Parishes</a:t>
            </a:r>
          </a:p>
          <a:p>
            <a:pPr marL="0" indent="0">
              <a:buClrTx/>
              <a:buSzTx/>
              <a:buFontTx/>
              <a:buNone/>
              <a:defRPr sz="1800">
                <a:solidFill>
                  <a:srgbClr val="FFFFFF"/>
                </a:solidFill>
              </a:defRPr>
            </a:pPr>
            <a:endParaRPr lang="en-US" sz="3200" dirty="0">
              <a:solidFill>
                <a:schemeClr val="tx1">
                  <a:lumMod val="95000"/>
                  <a:lumOff val="5000"/>
                </a:schemeClr>
              </a:solidFill>
            </a:endParaRPr>
          </a:p>
          <a:p>
            <a:pPr marL="0" indent="0">
              <a:buClrTx/>
              <a:buSzTx/>
              <a:buFontTx/>
              <a:buNone/>
              <a:defRPr sz="1800">
                <a:solidFill>
                  <a:srgbClr val="FFFFFF"/>
                </a:solidFill>
              </a:defRPr>
            </a:pPr>
            <a:r>
              <a:rPr sz="3200" dirty="0">
                <a:solidFill>
                  <a:schemeClr val="tx1">
                    <a:lumMod val="95000"/>
                    <a:lumOff val="5000"/>
                  </a:schemeClr>
                </a:solidFill>
              </a:rPr>
              <a:t>166 sq. miles</a:t>
            </a:r>
          </a:p>
          <a:p>
            <a:pPr marL="0" indent="0">
              <a:buClrTx/>
              <a:buSzTx/>
              <a:buFontTx/>
              <a:buNone/>
              <a:defRPr sz="1800">
                <a:solidFill>
                  <a:srgbClr val="FFFFFF"/>
                </a:solidFill>
              </a:defRPr>
            </a:pPr>
            <a:endParaRPr sz="3200" dirty="0">
              <a:solidFill>
                <a:schemeClr val="tx1">
                  <a:lumMod val="95000"/>
                  <a:lumOff val="5000"/>
                </a:schemeClr>
              </a:solidFill>
            </a:endParaRPr>
          </a:p>
          <a:p>
            <a:pPr marL="0" indent="0">
              <a:buClrTx/>
              <a:buSzTx/>
              <a:buFontTx/>
              <a:buNone/>
              <a:defRPr sz="1800">
                <a:solidFill>
                  <a:srgbClr val="FFFFFF"/>
                </a:solidFill>
              </a:defRPr>
            </a:pPr>
            <a:r>
              <a:rPr sz="3200" dirty="0">
                <a:solidFill>
                  <a:schemeClr val="tx1">
                    <a:lumMod val="95000"/>
                    <a:lumOff val="5000"/>
                  </a:schemeClr>
                </a:solidFill>
              </a:rPr>
              <a:t>21</a:t>
            </a:r>
            <a:r>
              <a:rPr lang="en-US" sz="3200" dirty="0">
                <a:solidFill>
                  <a:schemeClr val="tx1">
                    <a:lumMod val="95000"/>
                    <a:lumOff val="5000"/>
                  </a:schemeClr>
                </a:solidFill>
              </a:rPr>
              <a:t> </a:t>
            </a:r>
            <a:r>
              <a:rPr sz="3200" dirty="0">
                <a:solidFill>
                  <a:schemeClr val="tx1">
                    <a:lumMod val="95000"/>
                    <a:lumOff val="5000"/>
                  </a:schemeClr>
                </a:solidFill>
              </a:rPr>
              <a:t>miles X 14 miles</a:t>
            </a:r>
          </a:p>
          <a:p>
            <a:pPr marL="0" indent="0">
              <a:buClrTx/>
              <a:buSzTx/>
              <a:buFontTx/>
              <a:buNone/>
              <a:defRPr sz="1800">
                <a:solidFill>
                  <a:srgbClr val="FFFFFF"/>
                </a:solidFill>
              </a:defRPr>
            </a:pPr>
            <a:endParaRPr sz="3200" dirty="0">
              <a:solidFill>
                <a:schemeClr val="tx1">
                  <a:lumMod val="95000"/>
                  <a:lumOff val="5000"/>
                </a:schemeClr>
              </a:solidFill>
            </a:endParaRPr>
          </a:p>
          <a:p>
            <a:pPr marL="0" indent="0">
              <a:buClrTx/>
              <a:buSzTx/>
              <a:buFontTx/>
              <a:buNone/>
              <a:defRPr sz="1800">
                <a:solidFill>
                  <a:srgbClr val="FFFFFF"/>
                </a:solidFill>
              </a:defRPr>
            </a:pPr>
            <a:r>
              <a:rPr sz="3200" dirty="0">
                <a:solidFill>
                  <a:schemeClr val="tx1">
                    <a:lumMod val="95000"/>
                    <a:lumOff val="5000"/>
                  </a:schemeClr>
                </a:solidFill>
              </a:rPr>
              <a:t>Population</a:t>
            </a:r>
            <a:r>
              <a:rPr lang="en-US" sz="3200" dirty="0">
                <a:solidFill>
                  <a:schemeClr val="tx1">
                    <a:lumMod val="95000"/>
                    <a:lumOff val="5000"/>
                  </a:schemeClr>
                </a:solidFill>
              </a:rPr>
              <a:t>:</a:t>
            </a:r>
            <a:r>
              <a:rPr sz="3200" dirty="0">
                <a:solidFill>
                  <a:schemeClr val="tx1">
                    <a:lumMod val="95000"/>
                    <a:lumOff val="5000"/>
                  </a:schemeClr>
                </a:solidFill>
              </a:rPr>
              <a:t>   289,096</a:t>
            </a:r>
          </a:p>
        </p:txBody>
      </p:sp>
      <p:sp>
        <p:nvSpPr>
          <p:cNvPr id="133" name="Slide Number"/>
          <p:cNvSpPr txBox="1">
            <a:spLocks noGrp="1"/>
          </p:cNvSpPr>
          <p:nvPr>
            <p:ph type="sldNum" sz="quarter" idx="2"/>
          </p:nvPr>
        </p:nvSpPr>
        <p:spPr>
          <a:xfrm>
            <a:off x="10993581" y="6521602"/>
            <a:ext cx="160631" cy="21559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dirty="0"/>
          </a:p>
        </p:txBody>
      </p:sp>
      <p:pic>
        <p:nvPicPr>
          <p:cNvPr id="135" name="Content Placeholder 3" descr="Content Placeholder 3"/>
          <p:cNvPicPr>
            <a:picLocks noChangeAspect="1"/>
          </p:cNvPicPr>
          <p:nvPr/>
        </p:nvPicPr>
        <p:blipFill>
          <a:blip r:embed="rId2"/>
          <a:stretch>
            <a:fillRect/>
          </a:stretch>
        </p:blipFill>
        <p:spPr>
          <a:xfrm>
            <a:off x="2221578" y="2233436"/>
            <a:ext cx="3430028" cy="3802928"/>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hueOff val="-670833"/>
                <a:lumOff val="25246"/>
              </a:schemeClr>
            </a:gs>
            <a:gs pos="100000">
              <a:schemeClr val="accent1">
                <a:hueOff val="-713854"/>
                <a:satOff val="15079"/>
                <a:lumOff val="32274"/>
              </a:schemeClr>
            </a:gs>
          </a:gsLst>
          <a:lin ang="2700000" scaled="0"/>
        </a:gradFill>
        <a:effectLst/>
      </p:bgPr>
    </p:bg>
    <p:spTree>
      <p:nvGrpSpPr>
        <p:cNvPr id="1" name=""/>
        <p:cNvGrpSpPr/>
        <p:nvPr/>
      </p:nvGrpSpPr>
      <p:grpSpPr>
        <a:xfrm>
          <a:off x="0" y="0"/>
          <a:ext cx="0" cy="0"/>
          <a:chOff x="0" y="0"/>
          <a:chExt cx="0" cy="0"/>
        </a:xfrm>
      </p:grpSpPr>
      <p:sp>
        <p:nvSpPr>
          <p:cNvPr id="144" name="Title 1"/>
          <p:cNvSpPr txBox="1">
            <a:spLocks noGrp="1"/>
          </p:cNvSpPr>
          <p:nvPr>
            <p:ph type="title"/>
          </p:nvPr>
        </p:nvSpPr>
        <p:spPr>
          <a:xfrm>
            <a:off x="1097280" y="286603"/>
            <a:ext cx="10058401" cy="1195358"/>
          </a:xfrm>
          <a:prstGeom prst="rect">
            <a:avLst/>
          </a:prstGeom>
        </p:spPr>
        <p:txBody>
          <a:bodyPr/>
          <a:lstStyle>
            <a:lvl1pPr>
              <a:defRPr b="1" spc="-99"/>
            </a:lvl1pPr>
          </a:lstStyle>
          <a:p>
            <a:r>
              <a:rPr dirty="0"/>
              <a:t>Weather defined…</a:t>
            </a:r>
          </a:p>
        </p:txBody>
      </p:sp>
      <p:sp>
        <p:nvSpPr>
          <p:cNvPr id="145" name="Content Placeholder 2"/>
          <p:cNvSpPr txBox="1">
            <a:spLocks noGrp="1"/>
          </p:cNvSpPr>
          <p:nvPr>
            <p:ph idx="1"/>
          </p:nvPr>
        </p:nvSpPr>
        <p:spPr>
          <a:xfrm>
            <a:off x="1160341" y="2077874"/>
            <a:ext cx="7488095" cy="4351338"/>
          </a:xfrm>
          <a:prstGeom prst="rect">
            <a:avLst/>
          </a:prstGeom>
        </p:spPr>
        <p:txBody>
          <a:bodyPr/>
          <a:lstStyle/>
          <a:p>
            <a:pPr marL="0" indent="0">
              <a:buNone/>
              <a:defRPr sz="4400">
                <a:latin typeface="Times New Roman"/>
                <a:ea typeface="Times New Roman"/>
                <a:cs typeface="Times New Roman"/>
                <a:sym typeface="Times New Roman"/>
              </a:defRPr>
            </a:pPr>
            <a:r>
              <a:rPr dirty="0">
                <a:latin typeface="+mj-lt"/>
              </a:rPr>
              <a:t>The</a:t>
            </a:r>
            <a:r>
              <a:rPr dirty="0">
                <a:latin typeface="+mj-lt"/>
                <a:ea typeface="Franklin Gothic Book"/>
                <a:cs typeface="Franklin Gothic Book"/>
                <a:sym typeface="Franklin Gothic Book"/>
              </a:rPr>
              <a:t> </a:t>
            </a:r>
            <a:r>
              <a:rPr dirty="0">
                <a:latin typeface="+mj-lt"/>
              </a:rPr>
              <a:t>atmosphere in a location at a</a:t>
            </a:r>
            <a:r>
              <a:rPr lang="en-US" dirty="0">
                <a:latin typeface="+mj-lt"/>
              </a:rPr>
              <a:t>ny</a:t>
            </a:r>
            <a:r>
              <a:rPr dirty="0">
                <a:latin typeface="+mj-lt"/>
              </a:rPr>
              <a:t> given time,  place</a:t>
            </a:r>
            <a:r>
              <a:rPr lang="en-US" dirty="0">
                <a:latin typeface="+mj-lt"/>
              </a:rPr>
              <a:t> as affected or induced by </a:t>
            </a:r>
            <a:r>
              <a:rPr dirty="0">
                <a:latin typeface="+mj-lt"/>
              </a:rPr>
              <a:t>heat, dryness, sunshine, wind, rain, pressure, moisture, etc.</a:t>
            </a:r>
          </a:p>
        </p:txBody>
      </p:sp>
      <p:sp>
        <p:nvSpPr>
          <p:cNvPr id="146" name="Slide Number"/>
          <p:cNvSpPr txBox="1">
            <a:spLocks noGrp="1"/>
          </p:cNvSpPr>
          <p:nvPr>
            <p:ph type="sldNum" sz="quarter" idx="12"/>
          </p:nvPr>
        </p:nvSpPr>
        <p:spPr>
          <a:xfrm>
            <a:off x="10993581" y="6521602"/>
            <a:ext cx="160631" cy="21559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6</a:t>
            </a:fld>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hueOff val="-670833"/>
                <a:lumOff val="25246"/>
              </a:schemeClr>
            </a:gs>
            <a:gs pos="100000">
              <a:schemeClr val="accent1">
                <a:lumOff val="24705"/>
              </a:schemeClr>
            </a:gs>
          </a:gsLst>
          <a:lin ang="2700000" scaled="0"/>
        </a:gradFill>
        <a:effectLst/>
      </p:bgPr>
    </p:bg>
    <p:spTree>
      <p:nvGrpSpPr>
        <p:cNvPr id="1" name=""/>
        <p:cNvGrpSpPr/>
        <p:nvPr/>
      </p:nvGrpSpPr>
      <p:grpSpPr>
        <a:xfrm>
          <a:off x="0" y="0"/>
          <a:ext cx="0" cy="0"/>
          <a:chOff x="0" y="0"/>
          <a:chExt cx="0" cy="0"/>
        </a:xfrm>
      </p:grpSpPr>
      <p:sp>
        <p:nvSpPr>
          <p:cNvPr id="150" name="Title 1"/>
          <p:cNvSpPr txBox="1">
            <a:spLocks noGrp="1"/>
          </p:cNvSpPr>
          <p:nvPr>
            <p:ph type="title"/>
          </p:nvPr>
        </p:nvSpPr>
        <p:spPr>
          <a:xfrm>
            <a:off x="1097280" y="286603"/>
            <a:ext cx="10058401" cy="1195358"/>
          </a:xfrm>
          <a:prstGeom prst="rect">
            <a:avLst/>
          </a:prstGeom>
        </p:spPr>
        <p:txBody>
          <a:bodyPr/>
          <a:lstStyle>
            <a:lvl1pPr>
              <a:defRPr sz="7200" spc="-100"/>
            </a:lvl1pPr>
          </a:lstStyle>
          <a:p>
            <a:r>
              <a:rPr b="1" dirty="0"/>
              <a:t>Weather </a:t>
            </a:r>
            <a:r>
              <a:rPr lang="en-US" b="1" dirty="0"/>
              <a:t>E</a:t>
            </a:r>
            <a:r>
              <a:rPr b="1" dirty="0"/>
              <a:t>mergencies</a:t>
            </a:r>
          </a:p>
        </p:txBody>
      </p:sp>
      <p:sp>
        <p:nvSpPr>
          <p:cNvPr id="151" name="Content Placeholder 2"/>
          <p:cNvSpPr txBox="1">
            <a:spLocks noGrp="1"/>
          </p:cNvSpPr>
          <p:nvPr>
            <p:ph idx="1"/>
          </p:nvPr>
        </p:nvSpPr>
        <p:spPr>
          <a:xfrm>
            <a:off x="1280160" y="2297387"/>
            <a:ext cx="10373710" cy="3760892"/>
          </a:xfrm>
          <a:prstGeom prst="rect">
            <a:avLst/>
          </a:prstGeom>
        </p:spPr>
        <p:txBody>
          <a:bodyPr numCol="2">
            <a:normAutofit lnSpcReduction="10000"/>
          </a:bodyPr>
          <a:lstStyle/>
          <a:p>
            <a:pPr>
              <a:buFontTx/>
              <a:buChar char="❑"/>
              <a:defRPr sz="4000">
                <a:latin typeface="Bookman Old Style"/>
                <a:ea typeface="Bookman Old Style"/>
                <a:cs typeface="Bookman Old Style"/>
                <a:sym typeface="Bookman Old Style"/>
              </a:defRPr>
            </a:pPr>
            <a:r>
              <a:rPr dirty="0">
                <a:solidFill>
                  <a:srgbClr val="FF0000"/>
                </a:solidFill>
                <a:latin typeface="Arial" panose="020B0604020202020204" pitchFamily="34" charset="0"/>
                <a:cs typeface="Arial" panose="020B0604020202020204" pitchFamily="34" charset="0"/>
              </a:rPr>
              <a:t>    Storms</a:t>
            </a:r>
          </a:p>
          <a:p>
            <a:pPr>
              <a:buFontTx/>
              <a:buChar char="❑"/>
              <a:defRPr sz="4000">
                <a:latin typeface="Bookman Old Style"/>
                <a:ea typeface="Bookman Old Style"/>
                <a:cs typeface="Bookman Old Style"/>
                <a:sym typeface="Bookman Old Style"/>
              </a:defRPr>
            </a:pPr>
            <a:r>
              <a:rPr dirty="0">
                <a:solidFill>
                  <a:srgbClr val="FF0000"/>
                </a:solidFill>
                <a:latin typeface="Arial" panose="020B0604020202020204" pitchFamily="34" charset="0"/>
                <a:cs typeface="Arial" panose="020B0604020202020204" pitchFamily="34" charset="0"/>
              </a:rPr>
              <a:t>    </a:t>
            </a:r>
            <a:r>
              <a:rPr sz="4000" dirty="0">
                <a:solidFill>
                  <a:srgbClr val="FF0000"/>
                </a:solidFill>
                <a:latin typeface="Arial" panose="020B0604020202020204" pitchFamily="34" charset="0"/>
                <a:cs typeface="Arial" panose="020B0604020202020204" pitchFamily="34" charset="0"/>
              </a:rPr>
              <a:t>Hurricanes</a:t>
            </a:r>
          </a:p>
          <a:p>
            <a:pPr>
              <a:buFontTx/>
              <a:buChar char="❑"/>
              <a:defRPr sz="4000">
                <a:latin typeface="Bookman Old Style"/>
                <a:ea typeface="Bookman Old Style"/>
                <a:cs typeface="Bookman Old Style"/>
                <a:sym typeface="Bookman Old Style"/>
              </a:defRPr>
            </a:pPr>
            <a:r>
              <a:rPr dirty="0">
                <a:solidFill>
                  <a:srgbClr val="FF0000"/>
                </a:solidFill>
                <a:latin typeface="Arial" panose="020B0604020202020204" pitchFamily="34" charset="0"/>
                <a:cs typeface="Arial" panose="020B0604020202020204" pitchFamily="34" charset="0"/>
              </a:rPr>
              <a:t>    Volcanos</a:t>
            </a:r>
            <a:r>
              <a:rPr lang="en-US" dirty="0">
                <a:solidFill>
                  <a:srgbClr val="FF0000"/>
                </a:solidFill>
                <a:latin typeface="Arial" panose="020B0604020202020204" pitchFamily="34" charset="0"/>
                <a:cs typeface="Arial" panose="020B0604020202020204" pitchFamily="34" charset="0"/>
              </a:rPr>
              <a:t> </a:t>
            </a:r>
            <a:endParaRPr dirty="0">
              <a:solidFill>
                <a:srgbClr val="FF0000"/>
              </a:solidFill>
              <a:latin typeface="Arial" panose="020B0604020202020204" pitchFamily="34" charset="0"/>
              <a:cs typeface="Arial" panose="020B0604020202020204" pitchFamily="34" charset="0"/>
            </a:endParaRPr>
          </a:p>
          <a:p>
            <a:pPr>
              <a:buFontTx/>
              <a:buChar char="❑"/>
              <a:defRPr sz="4000">
                <a:latin typeface="Bookman Old Style"/>
                <a:ea typeface="Bookman Old Style"/>
                <a:cs typeface="Bookman Old Style"/>
                <a:sym typeface="Bookman Old Style"/>
              </a:defRPr>
            </a:pPr>
            <a:r>
              <a:rPr dirty="0">
                <a:solidFill>
                  <a:srgbClr val="FF0000"/>
                </a:solidFill>
                <a:latin typeface="Arial" panose="020B0604020202020204" pitchFamily="34" charset="0"/>
                <a:cs typeface="Arial" panose="020B0604020202020204" pitchFamily="34" charset="0"/>
              </a:rPr>
              <a:t>    Floods</a:t>
            </a:r>
          </a:p>
          <a:p>
            <a:pPr>
              <a:buFontTx/>
              <a:buChar char="❑"/>
              <a:defRPr sz="4000">
                <a:latin typeface="Bookman Old Style"/>
                <a:ea typeface="Bookman Old Style"/>
                <a:cs typeface="Bookman Old Style"/>
                <a:sym typeface="Bookman Old Style"/>
              </a:defRPr>
            </a:pPr>
            <a:r>
              <a:rPr dirty="0">
                <a:solidFill>
                  <a:srgbClr val="FF0000"/>
                </a:solidFill>
                <a:latin typeface="Arial" panose="020B0604020202020204" pitchFamily="34" charset="0"/>
                <a:cs typeface="Arial" panose="020B0604020202020204" pitchFamily="34" charset="0"/>
              </a:rPr>
              <a:t>    Earthquakes</a:t>
            </a:r>
            <a:endParaRPr lang="en-US" dirty="0">
              <a:solidFill>
                <a:srgbClr val="FF0000"/>
              </a:solidFill>
              <a:latin typeface="Arial" panose="020B0604020202020204" pitchFamily="34" charset="0"/>
              <a:cs typeface="Arial" panose="020B0604020202020204" pitchFamily="34" charset="0"/>
            </a:endParaRPr>
          </a:p>
          <a:p>
            <a:pPr>
              <a:buFontTx/>
              <a:buChar char="❑"/>
              <a:defRPr sz="4000">
                <a:latin typeface="Bookman Old Style"/>
                <a:ea typeface="Bookman Old Style"/>
                <a:cs typeface="Bookman Old Style"/>
                <a:sym typeface="Bookman Old Style"/>
              </a:defRPr>
            </a:pPr>
            <a:endParaRPr lang="en-US" dirty="0">
              <a:solidFill>
                <a:srgbClr val="FF0000"/>
              </a:solidFill>
              <a:latin typeface="Arial" panose="020B0604020202020204" pitchFamily="34" charset="0"/>
              <a:cs typeface="Arial" panose="020B0604020202020204" pitchFamily="34" charset="0"/>
            </a:endParaRPr>
          </a:p>
          <a:p>
            <a:pPr>
              <a:buFontTx/>
              <a:buChar char="❑"/>
              <a:defRPr sz="4000">
                <a:latin typeface="Bookman Old Style"/>
                <a:ea typeface="Bookman Old Style"/>
                <a:cs typeface="Bookman Old Style"/>
                <a:sym typeface="Bookman Old Style"/>
              </a:defRPr>
            </a:pPr>
            <a:r>
              <a:rPr lang="en-US" dirty="0">
                <a:latin typeface="Arial" panose="020B0604020202020204" pitchFamily="34" charset="0"/>
                <a:cs typeface="Arial" panose="020B0604020202020204" pitchFamily="34" charset="0"/>
              </a:rPr>
              <a:t>    Landslides</a:t>
            </a:r>
            <a:endParaRPr dirty="0">
              <a:latin typeface="Arial" panose="020B0604020202020204" pitchFamily="34" charset="0"/>
              <a:cs typeface="Arial" panose="020B0604020202020204" pitchFamily="34" charset="0"/>
            </a:endParaRPr>
          </a:p>
          <a:p>
            <a:pPr>
              <a:buFontTx/>
              <a:buChar char="❑"/>
              <a:defRPr sz="4000">
                <a:latin typeface="Bookman Old Style"/>
                <a:ea typeface="Bookman Old Style"/>
                <a:cs typeface="Bookman Old Style"/>
                <a:sym typeface="Bookman Old Style"/>
              </a:defRPr>
            </a:pPr>
            <a:r>
              <a:rP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Mudslides</a:t>
            </a:r>
          </a:p>
          <a:p>
            <a:pPr>
              <a:buFontTx/>
              <a:buChar char="❑"/>
              <a:defRPr sz="4000">
                <a:latin typeface="Bookman Old Style"/>
                <a:ea typeface="Bookman Old Style"/>
                <a:cs typeface="Bookman Old Style"/>
                <a:sym typeface="Bookman Old Style"/>
              </a:defRPr>
            </a:pPr>
            <a:r>
              <a:rPr lang="en-US"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Tsunamis</a:t>
            </a:r>
          </a:p>
          <a:p>
            <a:pPr>
              <a:buFontTx/>
              <a:buChar char="❑"/>
              <a:defRPr sz="4000">
                <a:latin typeface="Bookman Old Style"/>
                <a:ea typeface="Bookman Old Style"/>
                <a:cs typeface="Bookman Old Style"/>
                <a:sym typeface="Bookman Old Style"/>
              </a:defRPr>
            </a:pPr>
            <a:r>
              <a:rPr dirty="0">
                <a:latin typeface="Arial" panose="020B0604020202020204" pitchFamily="34" charset="0"/>
                <a:cs typeface="Arial" panose="020B0604020202020204" pitchFamily="34" charset="0"/>
              </a:rPr>
              <a:t>    Tornados</a:t>
            </a:r>
          </a:p>
          <a:p>
            <a:pPr>
              <a:buFontTx/>
              <a:buChar char="❑"/>
              <a:defRPr sz="4000">
                <a:latin typeface="Bookman Old Style"/>
                <a:ea typeface="Bookman Old Style"/>
                <a:cs typeface="Bookman Old Style"/>
                <a:sym typeface="Bookman Old Style"/>
              </a:defRPr>
            </a:pPr>
            <a:r>
              <a:rPr dirty="0">
                <a:latin typeface="Arial" panose="020B0604020202020204" pitchFamily="34" charset="0"/>
                <a:cs typeface="Arial" panose="020B0604020202020204" pitchFamily="34" charset="0"/>
              </a:rPr>
              <a:t>    Drought</a:t>
            </a:r>
            <a:r>
              <a:rPr lang="en-US" dirty="0">
                <a:latin typeface="Arial" panose="020B0604020202020204" pitchFamily="34" charset="0"/>
                <a:cs typeface="Arial" panose="020B0604020202020204" pitchFamily="34" charset="0"/>
              </a:rPr>
              <a:t>/</a:t>
            </a:r>
            <a:r>
              <a:rPr lang="en-US" dirty="0">
                <a:solidFill>
                  <a:srgbClr val="FF0000"/>
                </a:solidFill>
                <a:latin typeface="Arial" panose="020B0604020202020204" pitchFamily="34" charset="0"/>
                <a:cs typeface="Arial" panose="020B0604020202020204" pitchFamily="34" charset="0"/>
              </a:rPr>
              <a:t>Wild fires </a:t>
            </a:r>
            <a:endParaRPr dirty="0">
              <a:solidFill>
                <a:srgbClr val="FF0000"/>
              </a:solidFill>
              <a:latin typeface="Arial" panose="020B0604020202020204" pitchFamily="34" charset="0"/>
              <a:cs typeface="Arial" panose="020B0604020202020204" pitchFamily="34" charset="0"/>
            </a:endParaRPr>
          </a:p>
        </p:txBody>
      </p:sp>
      <p:sp>
        <p:nvSpPr>
          <p:cNvPr id="152" name="Slide Number"/>
          <p:cNvSpPr txBox="1">
            <a:spLocks noGrp="1"/>
          </p:cNvSpPr>
          <p:nvPr>
            <p:ph type="sldNum" sz="quarter" idx="12"/>
          </p:nvPr>
        </p:nvSpPr>
        <p:spPr>
          <a:xfrm>
            <a:off x="10993581" y="6521602"/>
            <a:ext cx="160631" cy="21559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7</a:t>
            </a:fld>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hueOff val="-670833"/>
                <a:lumOff val="25246"/>
              </a:schemeClr>
            </a:gs>
            <a:gs pos="100000">
              <a:schemeClr val="accent1">
                <a:lumOff val="24705"/>
              </a:schemeClr>
            </a:gs>
          </a:gsLst>
          <a:lin ang="2700000" scaled="0"/>
        </a:gradFill>
        <a:effectLst/>
      </p:bgPr>
    </p:bg>
    <p:spTree>
      <p:nvGrpSpPr>
        <p:cNvPr id="1" name=""/>
        <p:cNvGrpSpPr/>
        <p:nvPr/>
      </p:nvGrpSpPr>
      <p:grpSpPr>
        <a:xfrm>
          <a:off x="0" y="0"/>
          <a:ext cx="0" cy="0"/>
          <a:chOff x="0" y="0"/>
          <a:chExt cx="0" cy="0"/>
        </a:xfrm>
      </p:grpSpPr>
      <p:sp>
        <p:nvSpPr>
          <p:cNvPr id="154" name="Old Mariners Rhyme"/>
          <p:cNvSpPr txBox="1">
            <a:spLocks noGrp="1"/>
          </p:cNvSpPr>
          <p:nvPr>
            <p:ph type="title"/>
          </p:nvPr>
        </p:nvSpPr>
        <p:spPr>
          <a:xfrm>
            <a:off x="517341" y="54863"/>
            <a:ext cx="6110481" cy="1149623"/>
          </a:xfrm>
          <a:prstGeom prst="rect">
            <a:avLst/>
          </a:prstGeom>
        </p:spPr>
        <p:txBody>
          <a:bodyPr/>
          <a:lstStyle/>
          <a:p>
            <a:r>
              <a:rPr lang="en-US" b="1" dirty="0">
                <a:solidFill>
                  <a:schemeClr val="tx1"/>
                </a:solidFill>
              </a:rPr>
              <a:t>Old </a:t>
            </a:r>
            <a:r>
              <a:rPr lang="en-US" sz="4000" b="1" dirty="0">
                <a:solidFill>
                  <a:schemeClr val="tx1"/>
                </a:solidFill>
              </a:rPr>
              <a:t>Mariners</a:t>
            </a:r>
            <a:r>
              <a:rPr lang="en-US" b="1" dirty="0">
                <a:solidFill>
                  <a:schemeClr val="tx1"/>
                </a:solidFill>
              </a:rPr>
              <a:t> Rhyme</a:t>
            </a:r>
          </a:p>
        </p:txBody>
      </p:sp>
      <p:sp>
        <p:nvSpPr>
          <p:cNvPr id="156" name="Text Placeholder 3"/>
          <p:cNvSpPr>
            <a:spLocks noGrp="1"/>
          </p:cNvSpPr>
          <p:nvPr>
            <p:ph type="body" sz="quarter" idx="21"/>
          </p:nvPr>
        </p:nvSpPr>
        <p:spPr>
          <a:xfrm>
            <a:off x="7039820" y="5957501"/>
            <a:ext cx="3953761" cy="5641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lvl1pPr marL="0" indent="0">
              <a:buClrTx/>
              <a:buSzTx/>
              <a:buFontTx/>
              <a:buNone/>
              <a:defRPr sz="1800">
                <a:solidFill>
                  <a:srgbClr val="FFFFFF"/>
                </a:solidFill>
              </a:defRPr>
            </a:lvl1pPr>
          </a:lstStyle>
          <a:p>
            <a:pPr>
              <a:spcBef>
                <a:spcPct val="0"/>
              </a:spcBef>
            </a:pPr>
            <a:r>
              <a:rPr sz="3600" b="1" spc="-50" dirty="0">
                <a:solidFill>
                  <a:schemeClr val="tx1"/>
                </a:solidFill>
                <a:latin typeface="+mj-lt"/>
                <a:ea typeface="+mj-ea"/>
                <a:cs typeface="+mj-cs"/>
              </a:rPr>
              <a:t>Is this still applicable?</a:t>
            </a:r>
          </a:p>
        </p:txBody>
      </p:sp>
      <p:sp>
        <p:nvSpPr>
          <p:cNvPr id="158" name="Slide Number"/>
          <p:cNvSpPr txBox="1">
            <a:spLocks noGrp="1"/>
          </p:cNvSpPr>
          <p:nvPr>
            <p:ph type="sldNum" sz="quarter" idx="2"/>
          </p:nvPr>
        </p:nvSpPr>
        <p:spPr>
          <a:xfrm>
            <a:off x="10993581" y="6521602"/>
            <a:ext cx="160631" cy="21559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8</a:t>
            </a:fld>
            <a:endParaRPr dirty="0"/>
          </a:p>
        </p:txBody>
      </p:sp>
      <p:pic>
        <p:nvPicPr>
          <p:cNvPr id="157" name="Image" descr="Image"/>
          <p:cNvPicPr>
            <a:picLocks noChangeAspect="1"/>
          </p:cNvPicPr>
          <p:nvPr/>
        </p:nvPicPr>
        <p:blipFill rotWithShape="1">
          <a:blip r:embed="rId2"/>
          <a:srcRect l="4493" t="17706" r="9031" b="21040"/>
          <a:stretch/>
        </p:blipFill>
        <p:spPr>
          <a:xfrm>
            <a:off x="700222" y="1822494"/>
            <a:ext cx="6249451" cy="3512557"/>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DE31F-10EC-43D9-B6E9-E02963D95032}"/>
              </a:ext>
            </a:extLst>
          </p:cNvPr>
          <p:cNvPicPr>
            <a:picLocks noChangeAspect="1"/>
          </p:cNvPicPr>
          <p:nvPr/>
        </p:nvPicPr>
        <p:blipFill rotWithShape="1">
          <a:blip r:embed="rId2"/>
          <a:srcRect b="10889"/>
          <a:stretch/>
        </p:blipFill>
        <p:spPr>
          <a:xfrm>
            <a:off x="1910366" y="0"/>
            <a:ext cx="8371268" cy="6111240"/>
          </a:xfrm>
          <a:prstGeom prst="rect">
            <a:avLst/>
          </a:prstGeom>
        </p:spPr>
      </p:pic>
    </p:spTree>
    <p:extLst>
      <p:ext uri="{BB962C8B-B14F-4D97-AF65-F5344CB8AC3E}">
        <p14:creationId xmlns:p14="http://schemas.microsoft.com/office/powerpoint/2010/main" val="3304127725"/>
      </p:ext>
    </p:extLst>
  </p:cSld>
  <p:clrMapOvr>
    <a:masterClrMapping/>
  </p:clrMapOvr>
  <p:transition spd="med"/>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RetrospectVTI">
  <a:themeElements>
    <a:clrScheme name="1_RetrospectVTI">
      <a:dk1>
        <a:srgbClr val="000000"/>
      </a:dk1>
      <a:lt1>
        <a:srgbClr val="FFFFFF"/>
      </a:lt1>
      <a:dk2>
        <a:srgbClr val="A7A7A7"/>
      </a:dk2>
      <a:lt2>
        <a:srgbClr val="535353"/>
      </a:lt2>
      <a:accent1>
        <a:srgbClr val="EC7016"/>
      </a:accent1>
      <a:accent2>
        <a:srgbClr val="F8931D"/>
      </a:accent2>
      <a:accent3>
        <a:srgbClr val="CE8D3E"/>
      </a:accent3>
      <a:accent4>
        <a:srgbClr val="E64823"/>
      </a:accent4>
      <a:accent5>
        <a:srgbClr val="FFCA08"/>
      </a:accent5>
      <a:accent6>
        <a:srgbClr val="9C6A6A"/>
      </a:accent6>
      <a:hlink>
        <a:srgbClr val="0000FF"/>
      </a:hlink>
      <a:folHlink>
        <a:srgbClr val="FF00FF"/>
      </a:folHlink>
    </a:clrScheme>
    <a:fontScheme name="1_RetrospectVTI">
      <a:majorFont>
        <a:latin typeface="Helvetica"/>
        <a:ea typeface="Helvetica"/>
        <a:cs typeface="Helvetica"/>
      </a:majorFont>
      <a:minorFont>
        <a:latin typeface="Calibri"/>
        <a:ea typeface="Calibri"/>
        <a:cs typeface="Calibri"/>
      </a:minorFont>
    </a:fontScheme>
    <a:fmtScheme name="1_RetrospectVT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Franklin Gothic Book"/>
            <a:ea typeface="Franklin Gothic Book"/>
            <a:cs typeface="Franklin Gothic Book"/>
            <a:sym typeface="Franklin Gothic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854</TotalTime>
  <Words>670</Words>
  <Application>Microsoft Office PowerPoint</Application>
  <PresentationFormat>Widescreen</PresentationFormat>
  <Paragraphs>173</Paragraphs>
  <Slides>36</Slides>
  <Notes>6</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Calibri Light</vt:lpstr>
      <vt:lpstr>Office Theme</vt:lpstr>
      <vt:lpstr>Preparing for weather emergencies in Barbados </vt:lpstr>
      <vt:lpstr>PowerPoint Presentation</vt:lpstr>
      <vt:lpstr> THE REPUBLIC OF BARBADOS</vt:lpstr>
      <vt:lpstr>PowerPoint Presentation</vt:lpstr>
      <vt:lpstr>MAP OF BARBADOS</vt:lpstr>
      <vt:lpstr>Weather defined…</vt:lpstr>
      <vt:lpstr>Weather Emergencies</vt:lpstr>
      <vt:lpstr>Old Mariners Rhyme</vt:lpstr>
      <vt:lpstr>PowerPoint Presentation</vt:lpstr>
      <vt:lpstr>Hurricanes to remember … </vt:lpstr>
      <vt:lpstr>PowerPoint Presentation</vt:lpstr>
      <vt:lpstr>Signs in the sky</vt:lpstr>
      <vt:lpstr>Remembering Hurricane Janet  1955</vt:lpstr>
      <vt:lpstr>Remembering Hurricane Janet 1955</vt:lpstr>
      <vt:lpstr>Remembering Hurricane Janet 1955</vt:lpstr>
      <vt:lpstr>Hurricanes to remember …  Now..</vt:lpstr>
      <vt:lpstr>PowerPoint Presentation</vt:lpstr>
      <vt:lpstr>PowerPoint Presentation</vt:lpstr>
      <vt:lpstr>PowerPoint Presentation</vt:lpstr>
      <vt:lpstr>Emergency Management</vt:lpstr>
      <vt:lpstr>Public Service Announcements</vt:lpstr>
      <vt:lpstr>Shoppers on red alert</vt:lpstr>
      <vt:lpstr>Family Emergency Management</vt:lpstr>
      <vt:lpstr>Emergency Management in Schools</vt:lpstr>
      <vt:lpstr>Country on alert</vt:lpstr>
      <vt:lpstr>PowerPoint Presentation</vt:lpstr>
      <vt:lpstr>PowerPoint Presentation</vt:lpstr>
      <vt:lpstr>PowerPoint Presentation</vt:lpstr>
      <vt:lpstr>PowerPoint Presentation</vt:lpstr>
      <vt:lpstr>Prepare and be ready  Are you ready?</vt:lpstr>
      <vt:lpstr>PowerPoint Presentation</vt:lpstr>
      <vt:lpstr>PowerPoint Presentation</vt:lpstr>
      <vt:lpstr>Simulation at the office. Duck ! Cover ! Hold!</vt:lpstr>
      <vt:lpstr>Simulation Exercise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for weather emergencies in Barbados</dc:title>
  <dc:creator>Audrey</dc:creator>
  <cp:lastModifiedBy>Kim Kamin</cp:lastModifiedBy>
  <cp:revision>14</cp:revision>
  <dcterms:modified xsi:type="dcterms:W3CDTF">2022-03-21T19:26:20Z</dcterms:modified>
</cp:coreProperties>
</file>